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99" r:id="rId2"/>
    <p:sldId id="528" r:id="rId3"/>
    <p:sldId id="517" r:id="rId4"/>
    <p:sldId id="532" r:id="rId5"/>
    <p:sldId id="533" r:id="rId6"/>
    <p:sldId id="540" r:id="rId7"/>
    <p:sldId id="546" r:id="rId8"/>
    <p:sldId id="552" r:id="rId9"/>
    <p:sldId id="537" r:id="rId10"/>
    <p:sldId id="550" r:id="rId11"/>
    <p:sldId id="551" r:id="rId12"/>
    <p:sldId id="520" r:id="rId13"/>
    <p:sldId id="529" r:id="rId14"/>
    <p:sldId id="521" r:id="rId15"/>
    <p:sldId id="530" r:id="rId16"/>
    <p:sldId id="519" r:id="rId17"/>
    <p:sldId id="522" r:id="rId18"/>
    <p:sldId id="453" r:id="rId19"/>
  </p:sldIdLst>
  <p:sldSz cx="9144000" cy="5143500" type="screen16x9"/>
  <p:notesSz cx="6735763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6FFFF"/>
    <a:srgbClr val="0A0185"/>
    <a:srgbClr val="CCECFF"/>
    <a:srgbClr val="99FF99"/>
    <a:srgbClr val="66CCFF"/>
    <a:srgbClr val="1B3FF1"/>
    <a:srgbClr val="92D050"/>
    <a:srgbClr val="00B0F0"/>
    <a:srgbClr val="FFFF66"/>
    <a:srgbClr val="DD757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9044" autoAdjust="0"/>
    <p:restoredTop sz="98029" autoAdjust="0"/>
  </p:normalViewPr>
  <p:slideViewPr>
    <p:cSldViewPr>
      <p:cViewPr>
        <p:scale>
          <a:sx n="90" d="100"/>
          <a:sy n="90" d="100"/>
        </p:scale>
        <p:origin x="-1080" y="-18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5644A-DDDB-4001-A198-37A6EC2F71CD}" type="datetimeFigureOut">
              <a:rPr lang="ru-RU" smtClean="0"/>
              <a:pPr/>
              <a:t>10.04.2025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D8491-E96C-4951-8978-F22C40102E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53917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772D5CC-F680-4D03-8DAF-E244657159B6}" type="datetimeFigureOut">
              <a:rPr lang="ru-RU"/>
              <a:pPr>
                <a:defRPr/>
              </a:pPr>
              <a:t>10.04.2025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09BE059-FD5E-480C-A198-44BE99C2CA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755778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113668" name="Номер слайда 3"/>
          <p:cNvSpPr txBox="1">
            <a:spLocks noGrp="1"/>
          </p:cNvSpPr>
          <p:nvPr/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65" tIns="45733" rIns="91465" bIns="45733" anchor="b"/>
          <a:lstStyle>
            <a:lvl1pPr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6E46C38A-372C-4304-89FA-6EB4A3A5A0F7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2</a:t>
            </a:fld>
            <a:endParaRPr lang="ru-RU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4456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013" y="490538"/>
            <a:ext cx="4357687" cy="2452687"/>
          </a:xfrm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03623">
              <a:defRPr/>
            </a:pPr>
            <a:fld id="{F0ECCC65-592D-488D-81A6-88AF9BE53030}" type="slidenum">
              <a:rPr lang="ru-RU" altLang="ru-RU">
                <a:solidFill>
                  <a:srgbClr val="000000"/>
                </a:solidFill>
                <a:cs typeface="+mn-cs"/>
              </a:rPr>
              <a:pPr defTabSz="903623">
                <a:defRPr/>
              </a:pPr>
              <a:t>11</a:t>
            </a:fld>
            <a:endParaRPr lang="ru-RU" altLang="ru-RU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0874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113668" name="Номер слайда 3"/>
          <p:cNvSpPr txBox="1">
            <a:spLocks noGrp="1"/>
          </p:cNvSpPr>
          <p:nvPr/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65" tIns="45733" rIns="91465" bIns="45733" anchor="b"/>
          <a:lstStyle>
            <a:lvl1pPr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6E46C38A-372C-4304-89FA-6EB4A3A5A0F7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12</a:t>
            </a:fld>
            <a:endParaRPr lang="ru-RU" altLang="ru-RU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9506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113668" name="Номер слайда 3"/>
          <p:cNvSpPr txBox="1">
            <a:spLocks noGrp="1"/>
          </p:cNvSpPr>
          <p:nvPr/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65" tIns="45733" rIns="91465" bIns="45733" anchor="b"/>
          <a:lstStyle>
            <a:lvl1pPr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6E46C38A-372C-4304-89FA-6EB4A3A5A0F7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13</a:t>
            </a:fld>
            <a:endParaRPr lang="ru-RU" altLang="ru-RU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3498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113668" name="Номер слайда 3"/>
          <p:cNvSpPr txBox="1">
            <a:spLocks noGrp="1"/>
          </p:cNvSpPr>
          <p:nvPr/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65" tIns="45733" rIns="91465" bIns="45733" anchor="b"/>
          <a:lstStyle>
            <a:lvl1pPr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6E46C38A-372C-4304-89FA-6EB4A3A5A0F7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14</a:t>
            </a:fld>
            <a:endParaRPr lang="ru-RU" altLang="ru-RU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625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113668" name="Номер слайда 3"/>
          <p:cNvSpPr txBox="1">
            <a:spLocks noGrp="1"/>
          </p:cNvSpPr>
          <p:nvPr/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65" tIns="45733" rIns="91465" bIns="45733" anchor="b"/>
          <a:lstStyle>
            <a:lvl1pPr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6E46C38A-372C-4304-89FA-6EB4A3A5A0F7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15</a:t>
            </a:fld>
            <a:endParaRPr lang="ru-RU" altLang="ru-RU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4023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113668" name="Номер слайда 3"/>
          <p:cNvSpPr txBox="1">
            <a:spLocks noGrp="1"/>
          </p:cNvSpPr>
          <p:nvPr/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65" tIns="45733" rIns="91465" bIns="45733" anchor="b"/>
          <a:lstStyle>
            <a:lvl1pPr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6E46C38A-372C-4304-89FA-6EB4A3A5A0F7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16</a:t>
            </a:fld>
            <a:endParaRPr lang="ru-RU" altLang="ru-RU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2263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113668" name="Номер слайда 3"/>
          <p:cNvSpPr txBox="1">
            <a:spLocks noGrp="1"/>
          </p:cNvSpPr>
          <p:nvPr/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65" tIns="45733" rIns="91465" bIns="45733" anchor="b"/>
          <a:lstStyle>
            <a:lvl1pPr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6E46C38A-372C-4304-89FA-6EB4A3A5A0F7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17</a:t>
            </a:fld>
            <a:endParaRPr lang="ru-RU" altLang="ru-RU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6042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113668" name="Номер слайда 3"/>
          <p:cNvSpPr txBox="1">
            <a:spLocks noGrp="1"/>
          </p:cNvSpPr>
          <p:nvPr/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65" tIns="45733" rIns="91465" bIns="45733" anchor="b"/>
          <a:lstStyle>
            <a:lvl1pPr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6E46C38A-372C-4304-89FA-6EB4A3A5A0F7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3</a:t>
            </a:fld>
            <a:endParaRPr lang="ru-RU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4609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113668" name="Номер слайда 3"/>
          <p:cNvSpPr txBox="1">
            <a:spLocks noGrp="1"/>
          </p:cNvSpPr>
          <p:nvPr/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65" tIns="45733" rIns="91465" bIns="45733" anchor="b"/>
          <a:lstStyle>
            <a:lvl1pPr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6E46C38A-372C-4304-89FA-6EB4A3A5A0F7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4</a:t>
            </a:fld>
            <a:endParaRPr lang="ru-RU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4456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113668" name="Номер слайда 3"/>
          <p:cNvSpPr txBox="1">
            <a:spLocks noGrp="1"/>
          </p:cNvSpPr>
          <p:nvPr/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65" tIns="45733" rIns="91465" bIns="45733" anchor="b"/>
          <a:lstStyle>
            <a:lvl1pPr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6E46C38A-372C-4304-89FA-6EB4A3A5A0F7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5</a:t>
            </a:fld>
            <a:endParaRPr lang="ru-RU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4456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013" y="490538"/>
            <a:ext cx="4357687" cy="2452687"/>
          </a:xfrm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03623">
              <a:defRPr/>
            </a:pPr>
            <a:fld id="{F0ECCC65-592D-488D-81A6-88AF9BE53030}" type="slidenum">
              <a:rPr lang="ru-RU" altLang="ru-RU">
                <a:solidFill>
                  <a:srgbClr val="000000"/>
                </a:solidFill>
                <a:cs typeface="+mn-cs"/>
              </a:rPr>
              <a:pPr defTabSz="903623">
                <a:defRPr/>
              </a:pPr>
              <a:t>6</a:t>
            </a:fld>
            <a:endParaRPr lang="ru-RU" altLang="ru-RU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0874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013" y="490538"/>
            <a:ext cx="4357687" cy="2452687"/>
          </a:xfrm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03623">
              <a:defRPr/>
            </a:pPr>
            <a:fld id="{F0ECCC65-592D-488D-81A6-88AF9BE53030}" type="slidenum">
              <a:rPr lang="ru-RU" altLang="ru-RU">
                <a:solidFill>
                  <a:srgbClr val="000000"/>
                </a:solidFill>
                <a:cs typeface="+mn-cs"/>
              </a:rPr>
              <a:pPr defTabSz="903623">
                <a:defRPr/>
              </a:pPr>
              <a:t>7</a:t>
            </a:fld>
            <a:endParaRPr lang="ru-RU" altLang="ru-RU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0874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013" y="490538"/>
            <a:ext cx="4357687" cy="2452687"/>
          </a:xfrm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03623">
              <a:defRPr/>
            </a:pPr>
            <a:fld id="{F0ECCC65-592D-488D-81A6-88AF9BE53030}" type="slidenum">
              <a:rPr lang="ru-RU" altLang="ru-RU">
                <a:solidFill>
                  <a:srgbClr val="000000"/>
                </a:solidFill>
                <a:cs typeface="+mn-cs"/>
              </a:rPr>
              <a:pPr defTabSz="903623">
                <a:defRPr/>
              </a:pPr>
              <a:t>8</a:t>
            </a:fld>
            <a:endParaRPr lang="ru-RU" altLang="ru-RU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0874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013" y="490538"/>
            <a:ext cx="4357687" cy="2452687"/>
          </a:xfrm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03623">
              <a:defRPr/>
            </a:pPr>
            <a:fld id="{F0ECCC65-592D-488D-81A6-88AF9BE53030}" type="slidenum">
              <a:rPr lang="ru-RU" altLang="ru-RU">
                <a:solidFill>
                  <a:srgbClr val="000000"/>
                </a:solidFill>
                <a:cs typeface="+mn-cs"/>
              </a:rPr>
              <a:pPr defTabSz="903623">
                <a:defRPr/>
              </a:pPr>
              <a:t>9</a:t>
            </a:fld>
            <a:endParaRPr lang="ru-RU" altLang="ru-RU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0874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013" y="490538"/>
            <a:ext cx="4357687" cy="2452687"/>
          </a:xfrm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03623">
              <a:defRPr/>
            </a:pPr>
            <a:fld id="{F0ECCC65-592D-488D-81A6-88AF9BE53030}" type="slidenum">
              <a:rPr lang="ru-RU" altLang="ru-RU">
                <a:solidFill>
                  <a:srgbClr val="000000"/>
                </a:solidFill>
                <a:cs typeface="+mn-cs"/>
              </a:rPr>
              <a:pPr defTabSz="903623">
                <a:defRPr/>
              </a:pPr>
              <a:t>10</a:t>
            </a:fld>
            <a:endParaRPr lang="ru-RU" altLang="ru-RU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0874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D7BE6-8496-47C3-8020-37ECCA15CCF4}" type="datetime1">
              <a:rPr lang="ru-RU"/>
              <a:pPr>
                <a:defRPr/>
              </a:pPr>
              <a:t>10.04.2025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87105-490F-42DD-A8E0-92C7973FEE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F4870-2E26-427E-B8C9-943E2694DF13}" type="datetime1">
              <a:rPr lang="ru-RU"/>
              <a:pPr>
                <a:defRPr/>
              </a:pPr>
              <a:t>10.04.2025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42A0A-7EAE-4AE3-BB7A-537C1BB572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EBCC9-3AA7-45B7-A159-306965DBE7DA}" type="datetime1">
              <a:rPr lang="ru-RU"/>
              <a:pPr>
                <a:defRPr/>
              </a:pPr>
              <a:t>10.04.2025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8AD72-50D4-48FD-9F36-E2CBFA6E23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51F6A-1DE3-47D6-8B18-922F3DA92313}" type="datetime1">
              <a:rPr lang="ru-RU"/>
              <a:pPr>
                <a:defRPr/>
              </a:pPr>
              <a:t>10.04.2025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BDAB8-3FD6-4C37-A9DF-2C335E83A3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6012D-5779-4140-8A24-BCD8213A5DA8}" type="datetime1">
              <a:rPr lang="ru-RU"/>
              <a:pPr>
                <a:defRPr/>
              </a:pPr>
              <a:t>10.04.2025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BFF4C-C16A-4B5E-AF3B-AB3A1A6292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61E18-FEC8-4FDC-8C48-093EC9FEAFD0}" type="datetime1">
              <a:rPr lang="ru-RU"/>
              <a:pPr>
                <a:defRPr/>
              </a:pPr>
              <a:t>10.04.2025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16B42-022B-4C19-8F98-80CA7D2C37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0B30D-E28F-4812-9B55-39EAC872F508}" type="datetime1">
              <a:rPr lang="ru-RU"/>
              <a:pPr>
                <a:defRPr/>
              </a:pPr>
              <a:t>10.04.2025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D8828-7965-4757-A36E-6E72CB2E8E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73A46-917D-4B61-BFEB-84752877A13D}" type="datetime1">
              <a:rPr lang="ru-RU"/>
              <a:pPr>
                <a:defRPr/>
              </a:pPr>
              <a:t>10.04.2025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B4683-CB89-4A51-91F0-690428B127A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4AC63-43B3-4D8E-AAB4-007D4C83B8AB}" type="datetime1">
              <a:rPr lang="ru-RU"/>
              <a:pPr>
                <a:defRPr/>
              </a:pPr>
              <a:t>10.04.2025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9B649-40DF-46C4-BEBA-DA876ECF23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C0F4B-68AF-4B8C-B4A3-AFE3F3F285A4}" type="datetime1">
              <a:rPr lang="ru-RU"/>
              <a:pPr>
                <a:defRPr/>
              </a:pPr>
              <a:t>10.04.2025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AB4D0-1905-4590-9DC7-93688A7554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DA59A-573D-4AEF-ADC7-0910467E0D63}" type="datetime1">
              <a:rPr lang="ru-RU"/>
              <a:pPr>
                <a:defRPr/>
              </a:pPr>
              <a:t>10.04.2025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02813-ACB2-44E8-BC3A-933754C2CB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35A098-A298-4DD5-960B-6F91C5F8E4C3}" type="datetime1">
              <a:rPr lang="ru-RU"/>
              <a:pPr>
                <a:defRPr/>
              </a:pPr>
              <a:t>10.04.2025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EA13E5-C1BF-42FC-8B39-AB5DC38217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23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1605948" y="337968"/>
            <a:ext cx="5691307" cy="80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135" tIns="34065" rIns="68135" bIns="34065">
            <a:spAutoFit/>
          </a:bodyPr>
          <a:lstStyle>
            <a:lvl1pPr defTabSz="530225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WenQuanYi Micro Hei" charset="0"/>
              </a:defRPr>
            </a:lvl1pPr>
            <a:lvl2pPr defTabSz="530225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WenQuanYi Micro Hei" charset="0"/>
              </a:defRPr>
            </a:lvl2pPr>
            <a:lvl3pPr defTabSz="530225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WenQuanYi Micro Hei" charset="0"/>
              </a:defRPr>
            </a:lvl3pPr>
            <a:lvl4pPr defTabSz="530225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WenQuanYi Micro Hei" charset="0"/>
              </a:defRPr>
            </a:lvl4pPr>
            <a:lvl5pPr defTabSz="530225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WenQuanYi Micro Hei" charset="0"/>
              </a:defRPr>
            </a:lvl5pPr>
            <a:lvl6pPr marL="2514600" indent="-228600" defTabSz="530225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WenQuanYi Micro Hei" charset="0"/>
              </a:defRPr>
            </a:lvl6pPr>
            <a:lvl7pPr marL="2971800" indent="-228600" defTabSz="530225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WenQuanYi Micro Hei" charset="0"/>
              </a:defRPr>
            </a:lvl7pPr>
            <a:lvl8pPr marL="3429000" indent="-228600" defTabSz="530225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WenQuanYi Micro Hei" charset="0"/>
              </a:defRPr>
            </a:lvl8pPr>
            <a:lvl9pPr marL="3886200" indent="-228600" defTabSz="530225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WenQuanYi Micro Hei" charset="0"/>
              </a:defRPr>
            </a:lvl9pPr>
          </a:lstStyle>
          <a:p>
            <a:pPr algn="ctr" eaLnBrk="1" hangingPunct="1"/>
            <a:r>
              <a:rPr lang="ru-RU" altLang="ru-RU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Главное управление </a:t>
            </a:r>
            <a:r>
              <a:rPr lang="ru-RU" altLang="ru-RU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МЧС России по Томской области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11" y="4767379"/>
            <a:ext cx="9141179" cy="44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783" tIns="56370" rIns="112783" bIns="56370" anchor="ctr"/>
          <a:lstStyle/>
          <a:p>
            <a:pPr algn="ctr" defTabSz="1203564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altLang="ru-RU" sz="1899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3844" y="3348591"/>
            <a:ext cx="7976313" cy="1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00" tIns="38951" rIns="77900" bIns="38951" anchor="ctr"/>
          <a:lstStyle/>
          <a:p>
            <a:pPr defTabSz="685594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399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3844" y="4700724"/>
            <a:ext cx="7976313" cy="1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00" tIns="38951" rIns="77900" bIns="38951" anchor="ctr"/>
          <a:lstStyle/>
          <a:p>
            <a:pPr defTabSz="685594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399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078" name="Группа 22"/>
          <p:cNvGrpSpPr>
            <a:grpSpLocks/>
          </p:cNvGrpSpPr>
          <p:nvPr/>
        </p:nvGrpSpPr>
        <p:grpSpPr bwMode="auto">
          <a:xfrm>
            <a:off x="2061350" y="3372397"/>
            <a:ext cx="5375204" cy="1325153"/>
            <a:chOff x="2166284" y="3317563"/>
            <a:chExt cx="6778400" cy="1768663"/>
          </a:xfrm>
        </p:grpSpPr>
        <p:pic>
          <p:nvPicPr>
            <p:cNvPr id="3083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8831" y="3317563"/>
              <a:ext cx="549259" cy="915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2050" y="3430953"/>
              <a:ext cx="578752" cy="802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6216" y="3374819"/>
              <a:ext cx="721157" cy="843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7456" y="3419335"/>
              <a:ext cx="639465" cy="79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Рисунок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6146" y="3426562"/>
              <a:ext cx="640855" cy="793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8" name="Рисунок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5694" y="3377898"/>
              <a:ext cx="675712" cy="83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Рисунок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3967" y="3443239"/>
              <a:ext cx="565504" cy="789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0" name="Рисунок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5998" y="3437414"/>
              <a:ext cx="602149" cy="777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1" name="Рисунок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063" y="3353395"/>
              <a:ext cx="573640" cy="843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2" name="Рисунок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591" y="3456620"/>
              <a:ext cx="578093" cy="805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3" name="Рисунок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6284" y="4286259"/>
              <a:ext cx="614345" cy="763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4" name="Рисунок 1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7249" y="4269765"/>
              <a:ext cx="563553" cy="763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5" name="Рисунок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5191" y="4293413"/>
              <a:ext cx="843206" cy="692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6" name="Рисунок 1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0168" y="4293474"/>
              <a:ext cx="596752" cy="739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7" name="Рисунок 1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6146" y="4315742"/>
              <a:ext cx="610523" cy="747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8" name="Рисунок 1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5912" y="4275235"/>
              <a:ext cx="690029" cy="791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9" name="Рисунок 1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3967" y="4269765"/>
              <a:ext cx="536897" cy="816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0" name="Рисунок 1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5998" y="4267024"/>
              <a:ext cx="712403" cy="802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1" name="Рисунок 1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5892" y="4248171"/>
              <a:ext cx="551810" cy="81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9" name="Рисунок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062" y="4072268"/>
            <a:ext cx="428493" cy="56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Рисунок 3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945" y="209888"/>
            <a:ext cx="1701551" cy="228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Rectangle 4"/>
          <p:cNvSpPr>
            <a:spLocks noChangeArrowheads="1"/>
          </p:cNvSpPr>
          <p:nvPr/>
        </p:nvSpPr>
        <p:spPr bwMode="auto">
          <a:xfrm>
            <a:off x="1143959" y="1500179"/>
            <a:ext cx="6307027" cy="148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135" tIns="34065" rIns="68135" bIns="34065">
            <a:spAutoFit/>
          </a:bodyPr>
          <a:lstStyle>
            <a:lvl1pPr defTabSz="530225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WenQuanYi Micro Hei" charset="0"/>
              </a:defRPr>
            </a:lvl1pPr>
            <a:lvl2pPr defTabSz="530225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WenQuanYi Micro Hei" charset="0"/>
              </a:defRPr>
            </a:lvl2pPr>
            <a:lvl3pPr defTabSz="530225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WenQuanYi Micro Hei" charset="0"/>
              </a:defRPr>
            </a:lvl3pPr>
            <a:lvl4pPr defTabSz="530225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WenQuanYi Micro Hei" charset="0"/>
              </a:defRPr>
            </a:lvl4pPr>
            <a:lvl5pPr defTabSz="530225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WenQuanYi Micro Hei" charset="0"/>
              </a:defRPr>
            </a:lvl5pPr>
            <a:lvl6pPr marL="2514600" indent="-228600" defTabSz="530225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WenQuanYi Micro Hei" charset="0"/>
              </a:defRPr>
            </a:lvl6pPr>
            <a:lvl7pPr marL="2971800" indent="-228600" defTabSz="530225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WenQuanYi Micro Hei" charset="0"/>
              </a:defRPr>
            </a:lvl7pPr>
            <a:lvl8pPr marL="3429000" indent="-228600" defTabSz="530225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WenQuanYi Micro Hei" charset="0"/>
              </a:defRPr>
            </a:lvl8pPr>
            <a:lvl9pPr marL="3886200" indent="-228600" defTabSz="530225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WenQuanYi Micro Hei" charset="0"/>
              </a:defRPr>
            </a:lvl9pPr>
          </a:lstStyle>
          <a:p>
            <a:pPr algn="ctr" eaLnBrk="1" hangingPunct="1"/>
            <a:r>
              <a:rPr lang="ru-RU" altLang="ru-RU" sz="3600" dirty="0" smtClean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ru-RU" altLang="ru-RU" sz="2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АПРЕЛЯ</a:t>
            </a:r>
            <a:r>
              <a:rPr lang="ru-RU" altLang="ru-RU" sz="28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8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ДЕНЬ ПОЖАРНОЙ ОХРАНЫ РОССИИ</a:t>
            </a:r>
            <a:endParaRPr lang="ru-RU" altLang="ru-RU" sz="28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1496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23478"/>
            <a:ext cx="8104984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76777" tIns="38387" rIns="76777" bIns="38387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dirty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ПАМЯТКА ПОВЕДЕНИЯ НА ВОДЕ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2"/>
          <p:cNvSpPr txBox="1">
            <a:spLocks/>
          </p:cNvSpPr>
          <p:nvPr/>
        </p:nvSpPr>
        <p:spPr bwMode="auto">
          <a:xfrm>
            <a:off x="7010073" y="4785415"/>
            <a:ext cx="2133927" cy="35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042" tIns="40515" rIns="81042" bIns="40515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50046" indent="122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701316" indent="122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052585" indent="122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403859" indent="122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1756339" algn="l" defTabSz="702535" rtl="0" eaLnBrk="1" latinLnBrk="0" hangingPunct="1"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107610" algn="l" defTabSz="702535" rtl="0" eaLnBrk="1" latinLnBrk="0" hangingPunct="1"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2458879" algn="l" defTabSz="702535" rtl="0" eaLnBrk="1" latinLnBrk="0" hangingPunct="1"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2810147" algn="l" defTabSz="702535" rtl="0" eaLnBrk="1" latinLnBrk="0" hangingPunct="1"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642924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10">
            <a:extLst>
              <a:ext uri="{FF2B5EF4-FFF2-40B4-BE49-F238E27FC236}">
                <a16:creationId xmlns:a16="http://schemas.microsoft.com/office/drawing/2014/main" xmlns="" id="{25ADCCBE-4B4D-41ED-BA73-FC7D2AD80B5D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72528" y="-18"/>
            <a:ext cx="450360" cy="588600"/>
          </a:xfrm>
          <a:prstGeom prst="rect">
            <a:avLst/>
          </a:prstGeom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805585B-604E-4B0A-A277-126A522FF92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632" y="7006"/>
            <a:ext cx="333716" cy="60619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42844" y="1285866"/>
            <a:ext cx="2714644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C000"/>
              </a:buClr>
              <a:buSzPct val="100000"/>
              <a:buFont typeface="Wingdings" pitchFamily="2" charset="2"/>
              <a:buChar char="Ø"/>
            </a:pPr>
            <a:r>
              <a:rPr lang="ru-RU" sz="1300" dirty="0" smtClean="0">
                <a:solidFill>
                  <a:schemeClr val="bg1"/>
                </a:solidFill>
              </a:rPr>
              <a:t>  Позовите на помощь людей.</a:t>
            </a:r>
          </a:p>
          <a:p>
            <a:pPr algn="just">
              <a:buClr>
                <a:srgbClr val="FFC000"/>
              </a:buClr>
              <a:buSzPct val="120000"/>
              <a:buFont typeface="Wingdings" pitchFamily="2" charset="2"/>
              <a:buChar char="Ø"/>
            </a:pPr>
            <a:r>
              <a:rPr lang="ru-RU" sz="1300" dirty="0" smtClean="0">
                <a:solidFill>
                  <a:schemeClr val="bg1"/>
                </a:solidFill>
              </a:rPr>
              <a:t> Постарайтесь глубоко вдохнуть воздух, расслабиться и свободно погрузиться в воду.</a:t>
            </a:r>
          </a:p>
          <a:p>
            <a:pPr algn="just">
              <a:buClr>
                <a:srgbClr val="FFC000"/>
              </a:buClr>
              <a:buSzPct val="120000"/>
              <a:buFont typeface="Wingdings" pitchFamily="2" charset="2"/>
              <a:buChar char="Ø"/>
            </a:pPr>
            <a:r>
              <a:rPr lang="ru-RU" sz="1300" dirty="0" smtClean="0">
                <a:solidFill>
                  <a:schemeClr val="bg1"/>
                </a:solidFill>
              </a:rPr>
              <a:t>  Возьмитесь двумя руками под водой за голень сведённой ноги, с силой согните колено, а затем выпрямите ногу с помощью рук, делая это несколько раз, пока хватает дыхания.</a:t>
            </a:r>
            <a:endParaRPr lang="ru-RU" sz="13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42844" y="3500444"/>
            <a:ext cx="4214842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C000"/>
              </a:buClr>
              <a:buSzPct val="120000"/>
              <a:buFont typeface="Wingdings" pitchFamily="2" charset="2"/>
              <a:buChar char="Ø"/>
            </a:pPr>
            <a:r>
              <a:rPr lang="ru-RU" sz="1300" dirty="0" smtClean="0">
                <a:solidFill>
                  <a:schemeClr val="bg1"/>
                </a:solidFill>
              </a:rPr>
              <a:t> При продолжении судорог до боли щипайте голень ноги.</a:t>
            </a:r>
          </a:p>
          <a:p>
            <a:pPr algn="just">
              <a:buClr>
                <a:srgbClr val="FFC000"/>
              </a:buClr>
              <a:buSzPct val="120000"/>
              <a:buFont typeface="Wingdings" pitchFamily="2" charset="2"/>
              <a:buChar char="Ø"/>
            </a:pPr>
            <a:r>
              <a:rPr lang="ru-RU" sz="1300" dirty="0" smtClean="0">
                <a:solidFill>
                  <a:schemeClr val="bg1"/>
                </a:solidFill>
              </a:rPr>
              <a:t> Захватите двумя руками большой палец ноги и потяните на себя.</a:t>
            </a:r>
          </a:p>
          <a:p>
            <a:pPr algn="just">
              <a:buClr>
                <a:srgbClr val="FFC000"/>
              </a:buClr>
              <a:buSzPct val="120000"/>
              <a:buFont typeface="Wingdings" pitchFamily="2" charset="2"/>
              <a:buChar char="Ø"/>
            </a:pPr>
            <a:r>
              <a:rPr lang="ru-RU" sz="1300" dirty="0" smtClean="0">
                <a:solidFill>
                  <a:schemeClr val="bg1"/>
                </a:solidFill>
              </a:rPr>
              <a:t> После прекращения судорог смените стиль плавания, полежите некоторое время на спине, затем медленно плывите к берегу.</a:t>
            </a:r>
          </a:p>
        </p:txBody>
      </p:sp>
      <p:pic>
        <p:nvPicPr>
          <p:cNvPr id="28" name="Рисунок 27" descr="Picture background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928926" y="1357304"/>
            <a:ext cx="1428760" cy="214314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Прямоугольник 28"/>
          <p:cNvSpPr/>
          <p:nvPr/>
        </p:nvSpPr>
        <p:spPr>
          <a:xfrm>
            <a:off x="4572000" y="1285866"/>
            <a:ext cx="221457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0000"/>
              </a:buClr>
              <a:buSzPct val="120000"/>
              <a:buFont typeface="Wingdings" pitchFamily="2" charset="2"/>
              <a:buChar char="Ø"/>
            </a:pPr>
            <a:r>
              <a:rPr lang="ru-RU" sz="1300" dirty="0" smtClean="0">
                <a:solidFill>
                  <a:schemeClr val="bg1"/>
                </a:solidFill>
              </a:rPr>
              <a:t> Не паникуйте, постарайтесь развернуться спиной к волне.</a:t>
            </a:r>
          </a:p>
          <a:p>
            <a:pPr algn="just">
              <a:buClr>
                <a:srgbClr val="FF0000"/>
              </a:buClr>
              <a:buSzPct val="120000"/>
              <a:buFont typeface="Wingdings" pitchFamily="2" charset="2"/>
              <a:buChar char="Ø"/>
            </a:pPr>
            <a:r>
              <a:rPr lang="ru-RU" sz="1300" dirty="0" smtClean="0">
                <a:solidFill>
                  <a:schemeClr val="bg1"/>
                </a:solidFill>
              </a:rPr>
              <a:t> Прижмите согнутые в локтях руки к нижней части груди и сделайте несколько резких выдохов, помогая себе руками.</a:t>
            </a:r>
          </a:p>
        </p:txBody>
      </p:sp>
      <p:pic>
        <p:nvPicPr>
          <p:cNvPr id="31" name="Рисунок 30" descr="Picture background"/>
          <p:cNvPicPr/>
          <p:nvPr/>
        </p:nvPicPr>
        <p:blipFill>
          <a:blip r:embed="rId6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7504" t="26438" r="54680" b="25906"/>
          <a:stretch>
            <a:fillRect/>
          </a:stretch>
        </p:blipFill>
        <p:spPr bwMode="auto">
          <a:xfrm>
            <a:off x="6929454" y="1428742"/>
            <a:ext cx="2000264" cy="192882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Прямоугольник 31"/>
          <p:cNvSpPr/>
          <p:nvPr/>
        </p:nvSpPr>
        <p:spPr>
          <a:xfrm>
            <a:off x="785786" y="857238"/>
            <a:ext cx="2566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Как избавиться от судорог</a:t>
            </a:r>
            <a:endParaRPr lang="ru-RU" sz="14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429256" y="857238"/>
            <a:ext cx="28362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FFC000"/>
              </a:buClr>
              <a:buSzPct val="120000"/>
            </a:pPr>
            <a:r>
              <a:rPr lang="ru-RU" sz="1400" b="1" dirty="0" smtClean="0">
                <a:solidFill>
                  <a:srgbClr val="FF0000"/>
                </a:solidFill>
              </a:rPr>
              <a:t>Если вы захлебнулись водой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572000" y="3929072"/>
            <a:ext cx="428628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0000"/>
              </a:buClr>
              <a:buSzPct val="120000"/>
              <a:buFont typeface="Wingdings" pitchFamily="2" charset="2"/>
              <a:buChar char="Ø"/>
            </a:pPr>
            <a:r>
              <a:rPr lang="ru-RU" sz="1300" dirty="0" smtClean="0">
                <a:solidFill>
                  <a:schemeClr val="bg1"/>
                </a:solidFill>
              </a:rPr>
              <a:t>Восстановите дыхание, ложитесь на живот, двигайтесь к берегу.</a:t>
            </a:r>
          </a:p>
          <a:p>
            <a:pPr algn="just">
              <a:buClr>
                <a:srgbClr val="FF0000"/>
              </a:buClr>
              <a:buSzPct val="120000"/>
              <a:buFont typeface="Wingdings" pitchFamily="2" charset="2"/>
              <a:buChar char="Ø"/>
            </a:pPr>
            <a:r>
              <a:rPr lang="ru-RU" sz="1300" dirty="0" smtClean="0">
                <a:solidFill>
                  <a:schemeClr val="bg1"/>
                </a:solidFill>
              </a:rPr>
              <a:t> При необходимости позовите на помощь людей.</a:t>
            </a:r>
            <a:endParaRPr lang="ru-RU" sz="13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572000" y="3429006"/>
            <a:ext cx="435771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0000"/>
              </a:buClr>
              <a:buSzPct val="120000"/>
              <a:buFont typeface="Wingdings" pitchFamily="2" charset="2"/>
              <a:buChar char="Ø"/>
            </a:pPr>
            <a:r>
              <a:rPr lang="ru-RU" sz="1300" dirty="0" smtClean="0">
                <a:solidFill>
                  <a:schemeClr val="bg1"/>
                </a:solidFill>
              </a:rPr>
              <a:t>Очистите рот и нос от воды, сделайте несколько глотательных движений.</a:t>
            </a:r>
            <a:endParaRPr lang="ru-RU" sz="1300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2866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23478"/>
            <a:ext cx="8104984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76777" tIns="38387" rIns="76777" bIns="38387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dirty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ОКАЗАНИЕ ПОМОЩИ ПОСТРАДАВШЕМУ НА ВОДЕ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2"/>
          <p:cNvSpPr txBox="1">
            <a:spLocks/>
          </p:cNvSpPr>
          <p:nvPr/>
        </p:nvSpPr>
        <p:spPr bwMode="auto">
          <a:xfrm>
            <a:off x="7010073" y="4785415"/>
            <a:ext cx="2133927" cy="35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042" tIns="40515" rIns="81042" bIns="40515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50046" indent="122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701316" indent="122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052585" indent="122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403859" indent="122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1756339" algn="l" defTabSz="702535" rtl="0" eaLnBrk="1" latinLnBrk="0" hangingPunct="1"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107610" algn="l" defTabSz="702535" rtl="0" eaLnBrk="1" latinLnBrk="0" hangingPunct="1"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2458879" algn="l" defTabSz="702535" rtl="0" eaLnBrk="1" latinLnBrk="0" hangingPunct="1"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2810147" algn="l" defTabSz="702535" rtl="0" eaLnBrk="1" latinLnBrk="0" hangingPunct="1"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642924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10">
            <a:extLst>
              <a:ext uri="{FF2B5EF4-FFF2-40B4-BE49-F238E27FC236}">
                <a16:creationId xmlns:a16="http://schemas.microsoft.com/office/drawing/2014/main" xmlns="" id="{25ADCCBE-4B4D-41ED-BA73-FC7D2AD80B5D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72528" y="-18"/>
            <a:ext cx="450360" cy="588600"/>
          </a:xfrm>
          <a:prstGeom prst="rect">
            <a:avLst/>
          </a:prstGeom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805585B-604E-4B0A-A277-126A522FF92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632" y="7006"/>
            <a:ext cx="333716" cy="606191"/>
          </a:xfrm>
          <a:prstGeom prst="rect">
            <a:avLst/>
          </a:prstGeom>
        </p:spPr>
      </p:pic>
      <p:pic>
        <p:nvPicPr>
          <p:cNvPr id="16" name="Рисунок 15" descr="Picture background"/>
          <p:cNvPicPr/>
          <p:nvPr/>
        </p:nvPicPr>
        <p:blipFill>
          <a:blip r:embed="rId5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9524"/>
          <a:stretch>
            <a:fillRect/>
          </a:stretch>
        </p:blipFill>
        <p:spPr bwMode="auto">
          <a:xfrm>
            <a:off x="0" y="642924"/>
            <a:ext cx="9144000" cy="4500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92866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0">
            <a:extLst>
              <a:ext uri="{FF2B5EF4-FFF2-40B4-BE49-F238E27FC236}">
                <a16:creationId xmlns="" xmlns:a16="http://schemas.microsoft.com/office/drawing/2014/main" id="{25ADCCBE-4B4D-41ED-BA73-FC7D2AD80B5D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72528" y="-18"/>
            <a:ext cx="450360" cy="588600"/>
          </a:xfrm>
          <a:prstGeom prst="rect">
            <a:avLst/>
          </a:prstGeom>
          <a:ln>
            <a:noFill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42924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37">
            <a:extLst>
              <a:ext uri="{FF2B5EF4-FFF2-40B4-BE49-F238E27FC236}">
                <a16:creationId xmlns="" xmlns:a16="http://schemas.microsoft.com/office/drawing/2014/main" id="{881FE454-3A04-43E6-BCB5-EB514D4E9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98"/>
            <a:ext cx="9144000" cy="64996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>
              <a:buNone/>
            </a:pPr>
            <a:r>
              <a:rPr lang="ru-RU" sz="1400" b="1" dirty="0">
                <a:solidFill>
                  <a:schemeClr val="bg1"/>
                </a:solidFill>
              </a:rPr>
              <a:t>ОБРАЗОВАТЕЛЬНЫЕ УЧРЕЖДЕНИЯ МЧС РОССИИ</a:t>
            </a:r>
          </a:p>
        </p:txBody>
      </p:sp>
      <p:pic>
        <p:nvPicPr>
          <p:cNvPr id="15" name="Рисунок 10">
            <a:extLst>
              <a:ext uri="{FF2B5EF4-FFF2-40B4-BE49-F238E27FC236}">
                <a16:creationId xmlns="" xmlns:a16="http://schemas.microsoft.com/office/drawing/2014/main" id="{20969D15-177B-4F7D-978E-584E6EEB2332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00520" y="7006"/>
            <a:ext cx="450360" cy="588600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6B9B5A9-4FA5-40EE-A7BF-1C7AE3B20C2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632" y="7006"/>
            <a:ext cx="333716" cy="606191"/>
          </a:xfrm>
          <a:prstGeom prst="rect">
            <a:avLst/>
          </a:prstGeom>
        </p:spPr>
      </p:pic>
      <p:pic>
        <p:nvPicPr>
          <p:cNvPr id="2050" name="Picture 2" descr="Picture background">
            <a:extLst>
              <a:ext uri="{FF2B5EF4-FFF2-40B4-BE49-F238E27FC236}">
                <a16:creationId xmlns="" xmlns:a16="http://schemas.microsoft.com/office/drawing/2014/main" id="{AED1FAB5-F4CA-4FDE-A43F-123D1661C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3164"/>
            <a:ext cx="9158177" cy="4475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84072983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0">
            <a:extLst>
              <a:ext uri="{FF2B5EF4-FFF2-40B4-BE49-F238E27FC236}">
                <a16:creationId xmlns="" xmlns:a16="http://schemas.microsoft.com/office/drawing/2014/main" id="{25ADCCBE-4B4D-41ED-BA73-FC7D2AD80B5D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72528" y="-18"/>
            <a:ext cx="450360" cy="588600"/>
          </a:xfrm>
          <a:prstGeom prst="rect">
            <a:avLst/>
          </a:prstGeom>
          <a:ln>
            <a:noFill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42924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37">
            <a:extLst>
              <a:ext uri="{FF2B5EF4-FFF2-40B4-BE49-F238E27FC236}">
                <a16:creationId xmlns="" xmlns:a16="http://schemas.microsoft.com/office/drawing/2014/main" id="{881FE454-3A04-43E6-BCB5-EB514D4E9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98"/>
            <a:ext cx="9144000" cy="64996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>
              <a:buNone/>
            </a:pPr>
            <a:r>
              <a:rPr lang="ru-RU" sz="1400" b="1" dirty="0">
                <a:solidFill>
                  <a:schemeClr val="bg1"/>
                </a:solidFill>
              </a:rPr>
              <a:t>ОБРАЗОВАТЕЛЬНЫЕ УЧРЕЖДЕНИЯ МЧС РОССИИ</a:t>
            </a:r>
          </a:p>
        </p:txBody>
      </p:sp>
      <p:pic>
        <p:nvPicPr>
          <p:cNvPr id="15" name="Рисунок 10">
            <a:extLst>
              <a:ext uri="{FF2B5EF4-FFF2-40B4-BE49-F238E27FC236}">
                <a16:creationId xmlns="" xmlns:a16="http://schemas.microsoft.com/office/drawing/2014/main" id="{20969D15-177B-4F7D-978E-584E6EEB2332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00520" y="7006"/>
            <a:ext cx="450360" cy="588600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DF8CDCF-0063-46E5-A4F0-F7F7847AFA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13" t="12500" r="11413" b="9401"/>
          <a:stretch/>
        </p:blipFill>
        <p:spPr>
          <a:xfrm>
            <a:off x="35864" y="697266"/>
            <a:ext cx="6470171" cy="4401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C35BDAE3-8165-4020-B683-21867014F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56380"/>
            <a:ext cx="2002616" cy="44017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6B9B5A9-4FA5-40EE-A7BF-1C7AE3B20C2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632" y="7006"/>
            <a:ext cx="333716" cy="6061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8640423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0">
            <a:extLst>
              <a:ext uri="{FF2B5EF4-FFF2-40B4-BE49-F238E27FC236}">
                <a16:creationId xmlns="" xmlns:a16="http://schemas.microsoft.com/office/drawing/2014/main" id="{25ADCCBE-4B4D-41ED-BA73-FC7D2AD80B5D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72528" y="-18"/>
            <a:ext cx="450360" cy="588600"/>
          </a:xfrm>
          <a:prstGeom prst="rect">
            <a:avLst/>
          </a:prstGeom>
          <a:ln>
            <a:noFill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42924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37">
            <a:extLst>
              <a:ext uri="{FF2B5EF4-FFF2-40B4-BE49-F238E27FC236}">
                <a16:creationId xmlns="" xmlns:a16="http://schemas.microsoft.com/office/drawing/2014/main" id="{881FE454-3A04-43E6-BCB5-EB514D4E9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-7042"/>
            <a:ext cx="9144000" cy="588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>
              <a:buNone/>
            </a:pPr>
            <a:r>
              <a:rPr lang="ru-RU" sz="1400" b="1" dirty="0">
                <a:solidFill>
                  <a:schemeClr val="bg1"/>
                </a:solidFill>
              </a:rPr>
              <a:t>ФГБВОУ ВО «АКАДЕМИЯ ГРАЖДАНСКОЙ ЗАЩИТЫ МЧС РОССИИ»</a:t>
            </a:r>
          </a:p>
        </p:txBody>
      </p:sp>
      <p:pic>
        <p:nvPicPr>
          <p:cNvPr id="15" name="Рисунок 10">
            <a:extLst>
              <a:ext uri="{FF2B5EF4-FFF2-40B4-BE49-F238E27FC236}">
                <a16:creationId xmlns="" xmlns:a16="http://schemas.microsoft.com/office/drawing/2014/main" id="{20969D15-177B-4F7D-978E-584E6EEB2332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00520" y="7006"/>
            <a:ext cx="450360" cy="5886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0F695E2-1E91-402D-9204-0A219C47D5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76" t="16401" r="17713" b="6601"/>
          <a:stretch/>
        </p:blipFill>
        <p:spPr>
          <a:xfrm>
            <a:off x="2740063" y="727265"/>
            <a:ext cx="6403937" cy="4458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F2358B6-655F-46B5-8BE8-B139D682B9B3}"/>
              </a:ext>
            </a:extLst>
          </p:cNvPr>
          <p:cNvSpPr txBox="1"/>
          <p:nvPr/>
        </p:nvSpPr>
        <p:spPr>
          <a:xfrm>
            <a:off x="107504" y="618390"/>
            <a:ext cx="24897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Академия имеет в своем составе </a:t>
            </a:r>
            <a:r>
              <a:rPr lang="ru-RU" sz="20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института, </a:t>
            </a:r>
            <a:r>
              <a:rPr lang="ru-RU" sz="20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20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факультетов и </a:t>
            </a:r>
            <a:r>
              <a:rPr lang="ru-RU" sz="20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ru-RU" sz="20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кафедр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69D5767-7EDB-44E0-8746-C51B398DA3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5275" t="15000" r="29966" b="23401"/>
          <a:stretch/>
        </p:blipFill>
        <p:spPr>
          <a:xfrm>
            <a:off x="72290" y="2301101"/>
            <a:ext cx="1171025" cy="16388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379C46DD-F378-4794-A1FD-6DCAA59D62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35825" t="9400" r="32675" b="9400"/>
          <a:stretch/>
        </p:blipFill>
        <p:spPr>
          <a:xfrm>
            <a:off x="1501026" y="2315550"/>
            <a:ext cx="1167650" cy="162435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4211683-21A7-4642-96C7-5D32BE15FE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35825" t="9401" r="32675" b="10800"/>
          <a:stretch/>
        </p:blipFill>
        <p:spPr>
          <a:xfrm>
            <a:off x="729951" y="3510624"/>
            <a:ext cx="1169502" cy="16328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65BBAD1-C31B-4D13-9EF7-68B313B9E7C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632" y="7006"/>
            <a:ext cx="333716" cy="6061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71140830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0">
            <a:extLst>
              <a:ext uri="{FF2B5EF4-FFF2-40B4-BE49-F238E27FC236}">
                <a16:creationId xmlns="" xmlns:a16="http://schemas.microsoft.com/office/drawing/2014/main" id="{25ADCCBE-4B4D-41ED-BA73-FC7D2AD80B5D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72528" y="-18"/>
            <a:ext cx="450360" cy="588600"/>
          </a:xfrm>
          <a:prstGeom prst="rect">
            <a:avLst/>
          </a:prstGeom>
          <a:ln>
            <a:noFill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42924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37">
            <a:extLst>
              <a:ext uri="{FF2B5EF4-FFF2-40B4-BE49-F238E27FC236}">
                <a16:creationId xmlns="" xmlns:a16="http://schemas.microsoft.com/office/drawing/2014/main" id="{881FE454-3A04-43E6-BCB5-EB514D4E9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-7042"/>
            <a:ext cx="9144000" cy="588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>
              <a:buNone/>
            </a:pPr>
            <a:r>
              <a:rPr lang="ru-RU" sz="1400" b="1" dirty="0">
                <a:solidFill>
                  <a:schemeClr val="bg1"/>
                </a:solidFill>
              </a:rPr>
              <a:t>ОБРАЗОВАТЕЛЬНЫЕ УЧРЕЖДЕНИЯ МЧС РОССИИ</a:t>
            </a:r>
          </a:p>
        </p:txBody>
      </p:sp>
      <p:pic>
        <p:nvPicPr>
          <p:cNvPr id="15" name="Рисунок 10">
            <a:extLst>
              <a:ext uri="{FF2B5EF4-FFF2-40B4-BE49-F238E27FC236}">
                <a16:creationId xmlns="" xmlns:a16="http://schemas.microsoft.com/office/drawing/2014/main" id="{20969D15-177B-4F7D-978E-584E6EEB2332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00520" y="7006"/>
            <a:ext cx="450360" cy="588600"/>
          </a:xfrm>
          <a:prstGeom prst="rect">
            <a:avLst/>
          </a:prstGeom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65BBAD1-C31B-4D13-9EF7-68B313B9E7C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632" y="7006"/>
            <a:ext cx="333716" cy="60619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D3FE70B-65CF-4377-8638-832998BCE5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4800" t="9401" r="937" b="5201"/>
          <a:stretch/>
        </p:blipFill>
        <p:spPr>
          <a:xfrm>
            <a:off x="102194" y="697267"/>
            <a:ext cx="2563908" cy="1658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 descr="Logo">
            <a:extLst>
              <a:ext uri="{FF2B5EF4-FFF2-40B4-BE49-F238E27FC236}">
                <a16:creationId xmlns="" xmlns:a16="http://schemas.microsoft.com/office/drawing/2014/main" id="{18CE009E-5144-4A3D-AA10-B6D07F93D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528" y="1701490"/>
            <a:ext cx="381912" cy="381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6660749-05D2-4B8E-9E44-68C06A7C1E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3539" t="9400" r="2112" b="9400"/>
          <a:stretch/>
        </p:blipFill>
        <p:spPr>
          <a:xfrm>
            <a:off x="93913" y="3020712"/>
            <a:ext cx="2580470" cy="1624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EC0ED842-EA12-4DDF-899F-D116EE615C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3539" t="9400" r="1324" b="6601"/>
          <a:stretch/>
        </p:blipFill>
        <p:spPr>
          <a:xfrm>
            <a:off x="6269251" y="3004811"/>
            <a:ext cx="2563908" cy="1648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187D840C-B63B-4FE1-A2D9-1E652DC4C3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12988" t="15224" r="9838" b="5201"/>
          <a:stretch/>
        </p:blipFill>
        <p:spPr>
          <a:xfrm>
            <a:off x="6266616" y="690243"/>
            <a:ext cx="2566543" cy="16728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3B5428D6-04C4-41AE-AAE8-64901469A31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l="3539" t="15000" r="1324" b="6601"/>
          <a:stretch/>
        </p:blipFill>
        <p:spPr>
          <a:xfrm>
            <a:off x="2773865" y="1026145"/>
            <a:ext cx="3334395" cy="15456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56469C7-C4CC-477A-A5E8-643B2A6D8F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l="12989" t="12363" r="1324" b="6602"/>
          <a:stretch/>
        </p:blipFill>
        <p:spPr>
          <a:xfrm>
            <a:off x="2775168" y="2822021"/>
            <a:ext cx="3344677" cy="1597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21F8696-E233-4526-95F0-93932F06C456}"/>
              </a:ext>
            </a:extLst>
          </p:cNvPr>
          <p:cNvSpPr txBox="1"/>
          <p:nvPr/>
        </p:nvSpPr>
        <p:spPr>
          <a:xfrm>
            <a:off x="102194" y="4669479"/>
            <a:ext cx="89396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Aft>
                <a:spcPts val="1500"/>
              </a:spcAft>
            </a:pPr>
            <a:r>
              <a:rPr lang="ru-RU" sz="1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всем вопросам, касающимся поступления, обращаться в управление кадров Главного управления МЧС России по Томской области по адресу: г. Томск, </a:t>
            </a:r>
            <a:r>
              <a:rPr lang="ru-RU" sz="11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пр. Мира, 26 телефон</a:t>
            </a:r>
            <a:r>
              <a:rPr lang="ru-RU" sz="1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ru-RU" sz="11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 (3822) </a:t>
            </a:r>
            <a:r>
              <a:rPr lang="ru-RU" sz="11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600</a:t>
            </a:r>
            <a:r>
              <a:rPr lang="ru-RU" sz="11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-866</a:t>
            </a:r>
            <a:r>
              <a:rPr lang="ru-RU" sz="11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1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8(3822)600-868.</a:t>
            </a:r>
            <a:endParaRPr lang="ru-RU" sz="11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6009484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0">
            <a:extLst>
              <a:ext uri="{FF2B5EF4-FFF2-40B4-BE49-F238E27FC236}">
                <a16:creationId xmlns="" xmlns:a16="http://schemas.microsoft.com/office/drawing/2014/main" id="{25ADCCBE-4B4D-41ED-BA73-FC7D2AD80B5D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72528" y="-18"/>
            <a:ext cx="450360" cy="588600"/>
          </a:xfrm>
          <a:prstGeom prst="rect">
            <a:avLst/>
          </a:prstGeom>
          <a:ln>
            <a:noFill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42924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37">
            <a:extLst>
              <a:ext uri="{FF2B5EF4-FFF2-40B4-BE49-F238E27FC236}">
                <a16:creationId xmlns="" xmlns:a16="http://schemas.microsoft.com/office/drawing/2014/main" id="{881FE454-3A04-43E6-BCB5-EB514D4E9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-7042"/>
            <a:ext cx="9144000" cy="64996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>
              <a:buNone/>
            </a:pPr>
            <a:r>
              <a:rPr lang="ru-RU" sz="1400" b="1" dirty="0">
                <a:solidFill>
                  <a:schemeClr val="bg1"/>
                </a:solidFill>
              </a:rPr>
              <a:t>ИНФОРМАЦИОННЫЕ СИСТЕМЫ МЧС РОССИИ</a:t>
            </a:r>
          </a:p>
        </p:txBody>
      </p:sp>
      <p:pic>
        <p:nvPicPr>
          <p:cNvPr id="15" name="Рисунок 10">
            <a:extLst>
              <a:ext uri="{FF2B5EF4-FFF2-40B4-BE49-F238E27FC236}">
                <a16:creationId xmlns="" xmlns:a16="http://schemas.microsoft.com/office/drawing/2014/main" id="{20969D15-177B-4F7D-978E-584E6EEB2332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00520" y="7006"/>
            <a:ext cx="450360" cy="588600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EFBC06C-0EB0-4519-B1B8-080F9D833187}"/>
              </a:ext>
            </a:extLst>
          </p:cNvPr>
          <p:cNvSpPr txBox="1"/>
          <p:nvPr/>
        </p:nvSpPr>
        <p:spPr>
          <a:xfrm>
            <a:off x="1272199" y="971245"/>
            <a:ext cx="2831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ts val="2400"/>
            </a:pPr>
            <a:r>
              <a:rPr lang="ru-RU" sz="1200" b="1" cap="all" spc="-1" dirty="0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</a:rPr>
              <a:t>МОБИЛЬНОЕ ПРИЛОЖЕНИЕ </a:t>
            </a:r>
            <a:br>
              <a:rPr lang="ru-RU" sz="1200" b="1" cap="all" spc="-1" dirty="0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</a:rPr>
            </a:br>
            <a:r>
              <a:rPr lang="ru-RU" sz="1200" b="1" cap="all" spc="-1" dirty="0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</a:rPr>
              <a:t>«МЧС РОССИИ»</a:t>
            </a:r>
          </a:p>
        </p:txBody>
      </p:sp>
      <p:pic>
        <p:nvPicPr>
          <p:cNvPr id="8" name="Picture 2" descr="D:\Users\MakarovPU\Pictures\МП\7_iphone13blue_portrait.png">
            <a:extLst>
              <a:ext uri="{FF2B5EF4-FFF2-40B4-BE49-F238E27FC236}">
                <a16:creationId xmlns="" xmlns:a16="http://schemas.microsoft.com/office/drawing/2014/main" id="{587AADD8-E083-474C-A98E-CDD15AAE3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1" y="664832"/>
            <a:ext cx="1432302" cy="23230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Users\MakarovPU\Pictures\МП\сообщения_iphone13blue_portrait.png">
            <a:extLst>
              <a:ext uri="{FF2B5EF4-FFF2-40B4-BE49-F238E27FC236}">
                <a16:creationId xmlns="" xmlns:a16="http://schemas.microsoft.com/office/drawing/2014/main" id="{DEDDDCB0-83D1-495D-954A-55C7CBFC9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916" y="1374466"/>
            <a:ext cx="1432302" cy="2300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Users\MakarovPU\Pictures\МП\новости_iphone13blue_portrait.png">
            <a:extLst>
              <a:ext uri="{FF2B5EF4-FFF2-40B4-BE49-F238E27FC236}">
                <a16:creationId xmlns="" xmlns:a16="http://schemas.microsoft.com/office/drawing/2014/main" id="{80FAFF18-1167-4415-8C26-D306DC703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985" y="1897063"/>
            <a:ext cx="1432302" cy="2300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BBB69513-45F7-404D-95F3-49C1A3C5DB20}"/>
              </a:ext>
            </a:extLst>
          </p:cNvPr>
          <p:cNvSpPr/>
          <p:nvPr/>
        </p:nvSpPr>
        <p:spPr>
          <a:xfrm>
            <a:off x="572577" y="4183482"/>
            <a:ext cx="28279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Формат сообщений: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1744714-2FF1-4B40-A4D4-2C2C0549C4EB}"/>
              </a:ext>
            </a:extLst>
          </p:cNvPr>
          <p:cNvSpPr txBox="1"/>
          <p:nvPr/>
        </p:nvSpPr>
        <p:spPr>
          <a:xfrm>
            <a:off x="549164" y="4492632"/>
            <a:ext cx="849393" cy="24006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120648">
              <a:lnSpc>
                <a:spcPct val="80000"/>
              </a:lnSpc>
            </a:pPr>
            <a:r>
              <a:rPr lang="ru-RU" sz="1200" b="1" dirty="0"/>
              <a:t>ЧТО?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72F3983-CE48-41C6-80B9-40A555B0059B}"/>
              </a:ext>
            </a:extLst>
          </p:cNvPr>
          <p:cNvSpPr txBox="1"/>
          <p:nvPr/>
        </p:nvSpPr>
        <p:spPr>
          <a:xfrm>
            <a:off x="1547664" y="4489710"/>
            <a:ext cx="829431" cy="24006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120648" algn="ctr">
              <a:lnSpc>
                <a:spcPct val="80000"/>
              </a:lnSpc>
            </a:pPr>
            <a:r>
              <a:rPr lang="ru-RU" sz="1200" b="1" dirty="0"/>
              <a:t>ГДЕ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CDE010E-B7B1-4576-92D4-A6B651665D3B}"/>
              </a:ext>
            </a:extLst>
          </p:cNvPr>
          <p:cNvSpPr txBox="1"/>
          <p:nvPr/>
        </p:nvSpPr>
        <p:spPr>
          <a:xfrm>
            <a:off x="2489650" y="4489710"/>
            <a:ext cx="1040596" cy="2446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120648" algn="ctr">
              <a:lnSpc>
                <a:spcPct val="80000"/>
              </a:lnSpc>
            </a:pPr>
            <a:r>
              <a:rPr lang="ru-RU" sz="1200" b="1" dirty="0"/>
              <a:t>КОГДА?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AE8D9DE-6236-4034-B2F1-FDC6260008C6}"/>
              </a:ext>
            </a:extLst>
          </p:cNvPr>
          <p:cNvSpPr txBox="1"/>
          <p:nvPr/>
        </p:nvSpPr>
        <p:spPr>
          <a:xfrm>
            <a:off x="959237" y="4811698"/>
            <a:ext cx="1928695" cy="2489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120648">
              <a:lnSpc>
                <a:spcPct val="80000"/>
              </a:lnSpc>
            </a:pPr>
            <a:r>
              <a:rPr lang="ru-RU" sz="1200" b="1" dirty="0"/>
              <a:t>ДОП. ИНФОРМАЦИЯ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00F64AC-8150-4704-93F0-E64ED25613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605" t="12489" r="18295" b="9400"/>
          <a:stretch/>
        </p:blipFill>
        <p:spPr>
          <a:xfrm>
            <a:off x="4104049" y="1347614"/>
            <a:ext cx="4839839" cy="3659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31A72CF-9167-4E96-A09C-CA9510766E96}"/>
              </a:ext>
            </a:extLst>
          </p:cNvPr>
          <p:cNvSpPr txBox="1"/>
          <p:nvPr/>
        </p:nvSpPr>
        <p:spPr>
          <a:xfrm>
            <a:off x="4164169" y="715328"/>
            <a:ext cx="47195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ts val="2400"/>
            </a:pPr>
            <a:r>
              <a:rPr lang="ru-RU" sz="1400" b="1" cap="all" spc="-1" dirty="0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</a:rPr>
              <a:t>Официальный сайт Главного управления МЧС России по томской области</a:t>
            </a:r>
          </a:p>
        </p:txBody>
      </p:sp>
      <p:pic>
        <p:nvPicPr>
          <p:cNvPr id="17" name="Рисунок 1">
            <a:extLst>
              <a:ext uri="{FF2B5EF4-FFF2-40B4-BE49-F238E27FC236}">
                <a16:creationId xmlns="" xmlns:a16="http://schemas.microsoft.com/office/drawing/2014/main" id="{E157D70D-77F7-453E-9871-DAB1E0F7C8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8" y="3031294"/>
            <a:ext cx="1040671" cy="104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09659863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0">
            <a:extLst>
              <a:ext uri="{FF2B5EF4-FFF2-40B4-BE49-F238E27FC236}">
                <a16:creationId xmlns="" xmlns:a16="http://schemas.microsoft.com/office/drawing/2014/main" id="{25ADCCBE-4B4D-41ED-BA73-FC7D2AD80B5D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72528" y="-18"/>
            <a:ext cx="450360" cy="588600"/>
          </a:xfrm>
          <a:prstGeom prst="rect">
            <a:avLst/>
          </a:prstGeom>
          <a:ln>
            <a:noFill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42924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37">
            <a:extLst>
              <a:ext uri="{FF2B5EF4-FFF2-40B4-BE49-F238E27FC236}">
                <a16:creationId xmlns="" xmlns:a16="http://schemas.microsoft.com/office/drawing/2014/main" id="{881FE454-3A04-43E6-BCB5-EB514D4E9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-7042"/>
            <a:ext cx="9144000" cy="64996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>
              <a:buNone/>
            </a:pPr>
            <a:r>
              <a:rPr lang="ru-RU" sz="1600" b="1" dirty="0">
                <a:solidFill>
                  <a:schemeClr val="bg1"/>
                </a:solidFill>
              </a:rPr>
              <a:t>МЫ В СЕТИ</a:t>
            </a:r>
          </a:p>
          <a:p>
            <a:pPr algn="ctr">
              <a:buNone/>
            </a:pPr>
            <a:r>
              <a:rPr lang="en-US" b="1" dirty="0">
                <a:solidFill>
                  <a:schemeClr val="bg1"/>
                </a:solidFill>
              </a:rPr>
              <a:t>Telegram-</a:t>
            </a:r>
            <a:r>
              <a:rPr lang="ru-RU" sz="1400" b="1" dirty="0">
                <a:solidFill>
                  <a:schemeClr val="bg1"/>
                </a:solidFill>
              </a:rPr>
              <a:t>КАНАЛ ГЛАВНОГО УПРАВЛЕНИЯ МЧС РОССИИ ПО ТОМСКОЙ ОБЛАСТИ</a:t>
            </a:r>
          </a:p>
        </p:txBody>
      </p:sp>
      <p:pic>
        <p:nvPicPr>
          <p:cNvPr id="15" name="Рисунок 10">
            <a:extLst>
              <a:ext uri="{FF2B5EF4-FFF2-40B4-BE49-F238E27FC236}">
                <a16:creationId xmlns="" xmlns:a16="http://schemas.microsoft.com/office/drawing/2014/main" id="{20969D15-177B-4F7D-978E-584E6EEB2332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00520" y="7006"/>
            <a:ext cx="450360" cy="588600"/>
          </a:xfrm>
          <a:prstGeom prst="rect">
            <a:avLst/>
          </a:prstGeom>
          <a:ln>
            <a:noFill/>
          </a:ln>
        </p:spPr>
      </p:pic>
      <p:pic>
        <p:nvPicPr>
          <p:cNvPr id="25" name="Picture 4" descr="D:\Users\MakarovPU\Pictures\МП\новости_iphone13blue_portrait.png">
            <a:extLst>
              <a:ext uri="{FF2B5EF4-FFF2-40B4-BE49-F238E27FC236}">
                <a16:creationId xmlns="" xmlns:a16="http://schemas.microsoft.com/office/drawing/2014/main" id="{8C3A2271-8B57-4D79-A0C4-3AF13CCC8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1256"/>
            <a:ext cx="2992665" cy="480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70E3728F-C55B-4F4E-8215-546BE06E65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401" b="5200"/>
          <a:stretch/>
        </p:blipFill>
        <p:spPr>
          <a:xfrm>
            <a:off x="361374" y="1229646"/>
            <a:ext cx="2263566" cy="343033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286C4E91-9118-4116-8D6D-1CECBECF94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47" t="10435" r="17200" b="44400"/>
          <a:stretch/>
        </p:blipFill>
        <p:spPr>
          <a:xfrm>
            <a:off x="5991256" y="744592"/>
            <a:ext cx="2814514" cy="4161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08373FF-A21C-4280-9596-6858815BD528}"/>
              </a:ext>
            </a:extLst>
          </p:cNvPr>
          <p:cNvSpPr txBox="1"/>
          <p:nvPr/>
        </p:nvSpPr>
        <p:spPr>
          <a:xfrm>
            <a:off x="2930491" y="2822554"/>
            <a:ext cx="28145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Подписывайтесь </a:t>
            </a:r>
            <a:r>
              <a:rPr lang="ru-RU" sz="24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наш</a:t>
            </a:r>
            <a:r>
              <a:rPr lang="en-US" sz="24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Telegram-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канал</a:t>
            </a:r>
            <a:r>
              <a:rPr lang="ru-RU" sz="24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BF7AFE4-7E44-4DF4-AA82-C8769125E6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57" y="843558"/>
            <a:ext cx="1728192" cy="1728192"/>
          </a:xfrm>
          <a:prstGeom prst="rect">
            <a:avLst/>
          </a:prstGeom>
        </p:spPr>
      </p:pic>
      <p:sp>
        <p:nvSpPr>
          <p:cNvPr id="11" name="Freeform 1141">
            <a:extLst>
              <a:ext uri="{FF2B5EF4-FFF2-40B4-BE49-F238E27FC236}">
                <a16:creationId xmlns="" xmlns:a16="http://schemas.microsoft.com/office/drawing/2014/main" id="{AF1AF6DC-7BF9-4A8E-9091-3588653CF967}"/>
              </a:ext>
            </a:extLst>
          </p:cNvPr>
          <p:cNvSpPr>
            <a:spLocks noChangeAspect="1"/>
          </p:cNvSpPr>
          <p:nvPr/>
        </p:nvSpPr>
        <p:spPr bwMode="gray">
          <a:xfrm>
            <a:off x="4538006" y="4159044"/>
            <a:ext cx="1329286" cy="674040"/>
          </a:xfrm>
          <a:custGeom>
            <a:avLst/>
            <a:gdLst>
              <a:gd name="T0" fmla="*/ 189 w 200"/>
              <a:gd name="T1" fmla="*/ 25 h 116"/>
              <a:gd name="T2" fmla="*/ 100 w 200"/>
              <a:gd name="T3" fmla="*/ 25 h 116"/>
              <a:gd name="T4" fmla="*/ 86 w 200"/>
              <a:gd name="T5" fmla="*/ 24 h 116"/>
              <a:gd name="T6" fmla="*/ 83 w 200"/>
              <a:gd name="T7" fmla="*/ 23 h 116"/>
              <a:gd name="T8" fmla="*/ 86 w 200"/>
              <a:gd name="T9" fmla="*/ 21 h 116"/>
              <a:gd name="T10" fmla="*/ 88 w 200"/>
              <a:gd name="T11" fmla="*/ 21 h 116"/>
              <a:gd name="T12" fmla="*/ 114 w 200"/>
              <a:gd name="T13" fmla="*/ 21 h 116"/>
              <a:gd name="T14" fmla="*/ 118 w 200"/>
              <a:gd name="T15" fmla="*/ 16 h 116"/>
              <a:gd name="T16" fmla="*/ 118 w 200"/>
              <a:gd name="T17" fmla="*/ 13 h 116"/>
              <a:gd name="T18" fmla="*/ 98 w 200"/>
              <a:gd name="T19" fmla="*/ 0 h 116"/>
              <a:gd name="T20" fmla="*/ 83 w 200"/>
              <a:gd name="T21" fmla="*/ 0 h 116"/>
              <a:gd name="T22" fmla="*/ 68 w 200"/>
              <a:gd name="T23" fmla="*/ 3 h 116"/>
              <a:gd name="T24" fmla="*/ 51 w 200"/>
              <a:gd name="T25" fmla="*/ 13 h 116"/>
              <a:gd name="T26" fmla="*/ 39 w 200"/>
              <a:gd name="T27" fmla="*/ 24 h 116"/>
              <a:gd name="T28" fmla="*/ 26 w 200"/>
              <a:gd name="T29" fmla="*/ 37 h 116"/>
              <a:gd name="T30" fmla="*/ 19 w 200"/>
              <a:gd name="T31" fmla="*/ 40 h 116"/>
              <a:gd name="T32" fmla="*/ 3 w 200"/>
              <a:gd name="T33" fmla="*/ 40 h 116"/>
              <a:gd name="T34" fmla="*/ 0 w 200"/>
              <a:gd name="T35" fmla="*/ 40 h 116"/>
              <a:gd name="T36" fmla="*/ 0 w 200"/>
              <a:gd name="T37" fmla="*/ 103 h 116"/>
              <a:gd name="T38" fmla="*/ 15 w 200"/>
              <a:gd name="T39" fmla="*/ 103 h 116"/>
              <a:gd name="T40" fmla="*/ 41 w 200"/>
              <a:gd name="T41" fmla="*/ 108 h 116"/>
              <a:gd name="T42" fmla="*/ 60 w 200"/>
              <a:gd name="T43" fmla="*/ 115 h 116"/>
              <a:gd name="T44" fmla="*/ 79 w 200"/>
              <a:gd name="T45" fmla="*/ 115 h 116"/>
              <a:gd name="T46" fmla="*/ 126 w 200"/>
              <a:gd name="T47" fmla="*/ 115 h 116"/>
              <a:gd name="T48" fmla="*/ 136 w 200"/>
              <a:gd name="T49" fmla="*/ 105 h 116"/>
              <a:gd name="T50" fmla="*/ 126 w 200"/>
              <a:gd name="T51" fmla="*/ 95 h 116"/>
              <a:gd name="T52" fmla="*/ 122 w 200"/>
              <a:gd name="T53" fmla="*/ 94 h 116"/>
              <a:gd name="T54" fmla="*/ 126 w 200"/>
              <a:gd name="T55" fmla="*/ 92 h 116"/>
              <a:gd name="T56" fmla="*/ 141 w 200"/>
              <a:gd name="T57" fmla="*/ 91 h 116"/>
              <a:gd name="T58" fmla="*/ 149 w 200"/>
              <a:gd name="T59" fmla="*/ 80 h 116"/>
              <a:gd name="T60" fmla="*/ 138 w 200"/>
              <a:gd name="T61" fmla="*/ 72 h 116"/>
              <a:gd name="T62" fmla="*/ 132 w 200"/>
              <a:gd name="T63" fmla="*/ 72 h 116"/>
              <a:gd name="T64" fmla="*/ 129 w 200"/>
              <a:gd name="T65" fmla="*/ 70 h 116"/>
              <a:gd name="T66" fmla="*/ 132 w 200"/>
              <a:gd name="T67" fmla="*/ 68 h 116"/>
              <a:gd name="T68" fmla="*/ 145 w 200"/>
              <a:gd name="T69" fmla="*/ 68 h 116"/>
              <a:gd name="T70" fmla="*/ 154 w 200"/>
              <a:gd name="T71" fmla="*/ 59 h 116"/>
              <a:gd name="T72" fmla="*/ 146 w 200"/>
              <a:gd name="T73" fmla="*/ 48 h 116"/>
              <a:gd name="T74" fmla="*/ 142 w 200"/>
              <a:gd name="T75" fmla="*/ 48 h 116"/>
              <a:gd name="T76" fmla="*/ 129 w 200"/>
              <a:gd name="T77" fmla="*/ 48 h 116"/>
              <a:gd name="T78" fmla="*/ 127 w 200"/>
              <a:gd name="T79" fmla="*/ 46 h 116"/>
              <a:gd name="T80" fmla="*/ 129 w 200"/>
              <a:gd name="T81" fmla="*/ 45 h 116"/>
              <a:gd name="T82" fmla="*/ 132 w 200"/>
              <a:gd name="T83" fmla="*/ 45 h 116"/>
              <a:gd name="T84" fmla="*/ 188 w 200"/>
              <a:gd name="T85" fmla="*/ 45 h 116"/>
              <a:gd name="T86" fmla="*/ 192 w 200"/>
              <a:gd name="T87" fmla="*/ 44 h 116"/>
              <a:gd name="T88" fmla="*/ 199 w 200"/>
              <a:gd name="T89" fmla="*/ 33 h 116"/>
              <a:gd name="T90" fmla="*/ 189 w 200"/>
              <a:gd name="T91" fmla="*/ 25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00" h="116">
                <a:moveTo>
                  <a:pt x="189" y="25"/>
                </a:moveTo>
                <a:cubicBezTo>
                  <a:pt x="159" y="25"/>
                  <a:pt x="130" y="25"/>
                  <a:pt x="100" y="25"/>
                </a:cubicBezTo>
                <a:cubicBezTo>
                  <a:pt x="95" y="25"/>
                  <a:pt x="90" y="25"/>
                  <a:pt x="86" y="24"/>
                </a:cubicBezTo>
                <a:cubicBezTo>
                  <a:pt x="85" y="24"/>
                  <a:pt x="84" y="23"/>
                  <a:pt x="83" y="23"/>
                </a:cubicBezTo>
                <a:cubicBezTo>
                  <a:pt x="84" y="22"/>
                  <a:pt x="85" y="22"/>
                  <a:pt x="86" y="21"/>
                </a:cubicBezTo>
                <a:cubicBezTo>
                  <a:pt x="86" y="21"/>
                  <a:pt x="87" y="21"/>
                  <a:pt x="88" y="21"/>
                </a:cubicBezTo>
                <a:cubicBezTo>
                  <a:pt x="98" y="21"/>
                  <a:pt x="103" y="21"/>
                  <a:pt x="114" y="21"/>
                </a:cubicBezTo>
                <a:cubicBezTo>
                  <a:pt x="118" y="21"/>
                  <a:pt x="119" y="20"/>
                  <a:pt x="118" y="16"/>
                </a:cubicBezTo>
                <a:cubicBezTo>
                  <a:pt x="118" y="15"/>
                  <a:pt x="118" y="14"/>
                  <a:pt x="118" y="13"/>
                </a:cubicBezTo>
                <a:cubicBezTo>
                  <a:pt x="114" y="5"/>
                  <a:pt x="107" y="1"/>
                  <a:pt x="98" y="0"/>
                </a:cubicBezTo>
                <a:cubicBezTo>
                  <a:pt x="91" y="0"/>
                  <a:pt x="90" y="0"/>
                  <a:pt x="83" y="0"/>
                </a:cubicBezTo>
                <a:cubicBezTo>
                  <a:pt x="78" y="0"/>
                  <a:pt x="73" y="1"/>
                  <a:pt x="68" y="3"/>
                </a:cubicBezTo>
                <a:cubicBezTo>
                  <a:pt x="62" y="6"/>
                  <a:pt x="57" y="10"/>
                  <a:pt x="51" y="13"/>
                </a:cubicBezTo>
                <a:cubicBezTo>
                  <a:pt x="46" y="16"/>
                  <a:pt x="42" y="20"/>
                  <a:pt x="39" y="24"/>
                </a:cubicBezTo>
                <a:cubicBezTo>
                  <a:pt x="35" y="29"/>
                  <a:pt x="30" y="33"/>
                  <a:pt x="26" y="37"/>
                </a:cubicBezTo>
                <a:cubicBezTo>
                  <a:pt x="24" y="39"/>
                  <a:pt x="21" y="40"/>
                  <a:pt x="19" y="40"/>
                </a:cubicBezTo>
                <a:cubicBezTo>
                  <a:pt x="12" y="40"/>
                  <a:pt x="10" y="40"/>
                  <a:pt x="3" y="40"/>
                </a:cubicBezTo>
                <a:cubicBezTo>
                  <a:pt x="2" y="40"/>
                  <a:pt x="1" y="40"/>
                  <a:pt x="0" y="40"/>
                </a:cubicBezTo>
                <a:cubicBezTo>
                  <a:pt x="0" y="61"/>
                  <a:pt x="0" y="82"/>
                  <a:pt x="0" y="103"/>
                </a:cubicBezTo>
                <a:cubicBezTo>
                  <a:pt x="7" y="103"/>
                  <a:pt x="8" y="103"/>
                  <a:pt x="15" y="103"/>
                </a:cubicBezTo>
                <a:cubicBezTo>
                  <a:pt x="24" y="103"/>
                  <a:pt x="33" y="105"/>
                  <a:pt x="41" y="108"/>
                </a:cubicBezTo>
                <a:cubicBezTo>
                  <a:pt x="47" y="111"/>
                  <a:pt x="53" y="114"/>
                  <a:pt x="60" y="115"/>
                </a:cubicBezTo>
                <a:cubicBezTo>
                  <a:pt x="66" y="116"/>
                  <a:pt x="73" y="115"/>
                  <a:pt x="79" y="115"/>
                </a:cubicBezTo>
                <a:cubicBezTo>
                  <a:pt x="95" y="115"/>
                  <a:pt x="110" y="115"/>
                  <a:pt x="126" y="115"/>
                </a:cubicBezTo>
                <a:cubicBezTo>
                  <a:pt x="132" y="115"/>
                  <a:pt x="136" y="111"/>
                  <a:pt x="136" y="105"/>
                </a:cubicBezTo>
                <a:cubicBezTo>
                  <a:pt x="136" y="100"/>
                  <a:pt x="132" y="96"/>
                  <a:pt x="126" y="95"/>
                </a:cubicBezTo>
                <a:cubicBezTo>
                  <a:pt x="124" y="95"/>
                  <a:pt x="122" y="96"/>
                  <a:pt x="122" y="94"/>
                </a:cubicBezTo>
                <a:cubicBezTo>
                  <a:pt x="122" y="91"/>
                  <a:pt x="125" y="92"/>
                  <a:pt x="126" y="92"/>
                </a:cubicBezTo>
                <a:cubicBezTo>
                  <a:pt x="131" y="92"/>
                  <a:pt x="136" y="92"/>
                  <a:pt x="141" y="91"/>
                </a:cubicBezTo>
                <a:cubicBezTo>
                  <a:pt x="147" y="91"/>
                  <a:pt x="150" y="85"/>
                  <a:pt x="149" y="80"/>
                </a:cubicBezTo>
                <a:cubicBezTo>
                  <a:pt x="148" y="75"/>
                  <a:pt x="144" y="71"/>
                  <a:pt x="138" y="72"/>
                </a:cubicBezTo>
                <a:cubicBezTo>
                  <a:pt x="136" y="72"/>
                  <a:pt x="134" y="72"/>
                  <a:pt x="132" y="72"/>
                </a:cubicBezTo>
                <a:cubicBezTo>
                  <a:pt x="131" y="72"/>
                  <a:pt x="129" y="72"/>
                  <a:pt x="129" y="70"/>
                </a:cubicBezTo>
                <a:cubicBezTo>
                  <a:pt x="129" y="68"/>
                  <a:pt x="131" y="68"/>
                  <a:pt x="132" y="68"/>
                </a:cubicBezTo>
                <a:cubicBezTo>
                  <a:pt x="136" y="68"/>
                  <a:pt x="140" y="68"/>
                  <a:pt x="145" y="68"/>
                </a:cubicBezTo>
                <a:cubicBezTo>
                  <a:pt x="150" y="68"/>
                  <a:pt x="154" y="64"/>
                  <a:pt x="154" y="59"/>
                </a:cubicBezTo>
                <a:cubicBezTo>
                  <a:pt x="154" y="54"/>
                  <a:pt x="151" y="49"/>
                  <a:pt x="146" y="48"/>
                </a:cubicBezTo>
                <a:cubicBezTo>
                  <a:pt x="144" y="48"/>
                  <a:pt x="143" y="48"/>
                  <a:pt x="142" y="48"/>
                </a:cubicBezTo>
                <a:cubicBezTo>
                  <a:pt x="137" y="48"/>
                  <a:pt x="133" y="48"/>
                  <a:pt x="129" y="48"/>
                </a:cubicBezTo>
                <a:cubicBezTo>
                  <a:pt x="128" y="48"/>
                  <a:pt x="128" y="47"/>
                  <a:pt x="127" y="46"/>
                </a:cubicBezTo>
                <a:cubicBezTo>
                  <a:pt x="128" y="46"/>
                  <a:pt x="128" y="45"/>
                  <a:pt x="129" y="45"/>
                </a:cubicBezTo>
                <a:cubicBezTo>
                  <a:pt x="130" y="44"/>
                  <a:pt x="131" y="45"/>
                  <a:pt x="132" y="45"/>
                </a:cubicBezTo>
                <a:cubicBezTo>
                  <a:pt x="151" y="45"/>
                  <a:pt x="169" y="45"/>
                  <a:pt x="188" y="45"/>
                </a:cubicBezTo>
                <a:cubicBezTo>
                  <a:pt x="189" y="45"/>
                  <a:pt x="191" y="44"/>
                  <a:pt x="192" y="44"/>
                </a:cubicBezTo>
                <a:cubicBezTo>
                  <a:pt x="197" y="43"/>
                  <a:pt x="200" y="38"/>
                  <a:pt x="199" y="33"/>
                </a:cubicBezTo>
                <a:cubicBezTo>
                  <a:pt x="199" y="28"/>
                  <a:pt x="194" y="25"/>
                  <a:pt x="189" y="2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34987" tIns="17493" rIns="34987" bIns="17493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C74F3A9-A1AC-48F8-8497-50D43D6503D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632" y="7006"/>
            <a:ext cx="333716" cy="6061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04565897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051720" y="3789884"/>
            <a:ext cx="5530992" cy="5304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68135" tIns="34065" rIns="68135" bIns="34065">
            <a:spAutoFit/>
          </a:bodyPr>
          <a:lstStyle>
            <a:lvl1pPr defTabSz="7080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7080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7080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7080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7080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708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708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708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708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999" b="1" dirty="0">
                <a:solidFill>
                  <a:schemeClr val="bg1"/>
                </a:solidFill>
                <a:latin typeface="Arial" panose="020B0604020202020204" pitchFamily="34" charset="0"/>
              </a:rPr>
              <a:t>Благодарю за внимание!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11" y="4768454"/>
            <a:ext cx="9141179" cy="44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783" tIns="56370" rIns="112783" bIns="56370" anchor="ctr"/>
          <a:lstStyle/>
          <a:p>
            <a:pPr algn="ctr" defTabSz="1203564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altLang="ru-RU" sz="189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92B2215-CAE3-2BAD-936A-AE319B2C03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37830"/>
            <a:ext cx="1777817" cy="23926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552" y="2978566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ГЛАВНОЕ УПРАВЛЕНИЕ МЧС РОССИИ ПО ТОМСКОЙ ОБЛАСТИ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6453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0">
            <a:extLst>
              <a:ext uri="{FF2B5EF4-FFF2-40B4-BE49-F238E27FC236}">
                <a16:creationId xmlns="" xmlns:a16="http://schemas.microsoft.com/office/drawing/2014/main" id="{25ADCCBE-4B4D-41ED-BA73-FC7D2AD80B5D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72528" y="-18"/>
            <a:ext cx="450360" cy="588600"/>
          </a:xfrm>
          <a:prstGeom prst="rect">
            <a:avLst/>
          </a:prstGeom>
          <a:ln>
            <a:noFill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42924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37">
            <a:extLst>
              <a:ext uri="{FF2B5EF4-FFF2-40B4-BE49-F238E27FC236}">
                <a16:creationId xmlns="" xmlns:a16="http://schemas.microsoft.com/office/drawing/2014/main" id="{881FE454-3A04-43E6-BCB5-EB514D4E9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-7042"/>
            <a:ext cx="9144000" cy="64996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>
              <a:buNone/>
            </a:pPr>
            <a:r>
              <a:rPr lang="ru-RU" sz="1400" b="1" dirty="0" smtClean="0">
                <a:solidFill>
                  <a:schemeClr val="bg1"/>
                </a:solidFill>
              </a:rPr>
              <a:t>ВЕЛИКАЯ ОТЕЧЕСТВЕННАЯ ВОЙНА </a:t>
            </a:r>
            <a:endParaRPr lang="ru-RU" sz="1400" b="1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ru-RU" sz="1400" b="1" i="1" dirty="0" smtClean="0">
                <a:solidFill>
                  <a:schemeClr val="bg1"/>
                </a:solidFill>
              </a:rPr>
              <a:t>(1941-1945 годы)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pic>
        <p:nvPicPr>
          <p:cNvPr id="15" name="Рисунок 10">
            <a:extLst>
              <a:ext uri="{FF2B5EF4-FFF2-40B4-BE49-F238E27FC236}">
                <a16:creationId xmlns="" xmlns:a16="http://schemas.microsoft.com/office/drawing/2014/main" id="{20969D15-177B-4F7D-978E-584E6EEB2332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00520" y="7006"/>
            <a:ext cx="450360" cy="58860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805585B-604E-4B0A-A277-126A522FF92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632" y="7006"/>
            <a:ext cx="333716" cy="60619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7ACDE66A-2231-4D26-89B5-E6C3CCA54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84" y="4286262"/>
            <a:ext cx="1928826" cy="246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A0185"/>
            </a:solidFill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Адольф Гитлер (1889-1945)</a:t>
            </a:r>
            <a:endParaRPr lang="ru-RU" alt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57488" y="857829"/>
            <a:ext cx="6072230" cy="2126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338" algn="just">
              <a:spcAft>
                <a:spcPts val="750"/>
              </a:spcAft>
            </a:pPr>
            <a:r>
              <a:rPr lang="ru-RU" sz="1400" spc="4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Великая Отечественная война началась </a:t>
            </a:r>
            <a:r>
              <a:rPr lang="ru-RU" sz="1400" i="1" spc="4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22 июня 1941 года</a:t>
            </a:r>
            <a:r>
              <a:rPr lang="ru-RU" sz="1400" i="1" spc="4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spc="4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в день когда на территорию СССР вторглись немецко-фашистские захватчики, а также их союзники.</a:t>
            </a:r>
          </a:p>
          <a:p>
            <a:pPr indent="541338" algn="just">
              <a:spcAft>
                <a:spcPts val="750"/>
              </a:spcAft>
            </a:pPr>
            <a:r>
              <a:rPr lang="ru-RU" sz="1400" spc="4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Война длилась четыре года и стала заключительным этапом Второй Мировой войны.</a:t>
            </a:r>
          </a:p>
          <a:p>
            <a:pPr indent="541338" algn="just">
              <a:spcAft>
                <a:spcPts val="750"/>
              </a:spcAft>
            </a:pPr>
            <a:r>
              <a:rPr lang="ru-RU" sz="1400" spc="4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Всего в войне приняли участие около </a:t>
            </a:r>
            <a:r>
              <a:rPr lang="ru-RU" sz="1400" i="1" spc="40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34 000 000 </a:t>
            </a:r>
            <a:r>
              <a:rPr lang="ru-RU" sz="1400" spc="4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советских солдат, более половины из которых, погибло.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541338" algn="just">
              <a:lnSpc>
                <a:spcPts val="1725"/>
              </a:lnSpc>
              <a:spcAft>
                <a:spcPts val="750"/>
              </a:spcAft>
            </a:pPr>
            <a:endParaRPr lang="ru-RU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8A0FB68-5474-44A9-B419-7D7D2D490FBB}"/>
              </a:ext>
            </a:extLst>
          </p:cNvPr>
          <p:cNvSpPr txBox="1"/>
          <p:nvPr/>
        </p:nvSpPr>
        <p:spPr>
          <a:xfrm>
            <a:off x="2928926" y="2714626"/>
            <a:ext cx="59293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750"/>
              </a:spcAft>
            </a:pPr>
            <a:r>
              <a:rPr lang="ru-RU" sz="1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Главная причина начала Великой Отечественной войны – желание Адольфа Гитлера привести Германию к мировому господству. </a:t>
            </a:r>
          </a:p>
        </p:txBody>
      </p:sp>
      <p:pic>
        <p:nvPicPr>
          <p:cNvPr id="19" name="Рисунок 18" descr="Picture background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4282" y="1000114"/>
            <a:ext cx="2500330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14282" y="3571882"/>
            <a:ext cx="45005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750"/>
              </a:spcAft>
            </a:pP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Договор о ненападении, заключенный                     </a:t>
            </a:r>
            <a:r>
              <a:rPr lang="ru-RU" sz="1400" i="1" dirty="0" smtClean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 августа 1939 года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между Германией и СССР, был нарушен. Адольфом Гитлером была разработана специальная операция под названием «</a:t>
            </a:r>
            <a:r>
              <a:rPr lang="ru-RU" sz="14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Барбароса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».</a:t>
            </a:r>
            <a:endParaRPr lang="ru-RU" sz="1400" dirty="0">
              <a:solidFill>
                <a:srgbClr val="92D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 descr="Picture background"/>
          <p:cNvPicPr/>
          <p:nvPr/>
        </p:nvPicPr>
        <p:blipFill>
          <a:blip r:embed="rId6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286380" y="3357568"/>
            <a:ext cx="3214710" cy="157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023888205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0">
            <a:extLst>
              <a:ext uri="{FF2B5EF4-FFF2-40B4-BE49-F238E27FC236}">
                <a16:creationId xmlns="" xmlns:a16="http://schemas.microsoft.com/office/drawing/2014/main" id="{25ADCCBE-4B4D-41ED-BA73-FC7D2AD80B5D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72528" y="-18"/>
            <a:ext cx="450360" cy="588600"/>
          </a:xfrm>
          <a:prstGeom prst="rect">
            <a:avLst/>
          </a:prstGeom>
          <a:ln>
            <a:noFill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42924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37">
            <a:extLst>
              <a:ext uri="{FF2B5EF4-FFF2-40B4-BE49-F238E27FC236}">
                <a16:creationId xmlns="" xmlns:a16="http://schemas.microsoft.com/office/drawing/2014/main" id="{881FE454-3A04-43E6-BCB5-EB514D4E9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-7042"/>
            <a:ext cx="9144000" cy="64996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>
              <a:buNone/>
            </a:pPr>
            <a:r>
              <a:rPr lang="ru-RU" sz="1400" b="1" dirty="0" smtClean="0">
                <a:solidFill>
                  <a:schemeClr val="bg1"/>
                </a:solidFill>
              </a:rPr>
              <a:t>ВЕЛИКАЯ ОТЕЧЕСТВЕННАЯ ВОЙНА </a:t>
            </a:r>
          </a:p>
          <a:p>
            <a:pPr algn="ctr">
              <a:buNone/>
            </a:pPr>
            <a:r>
              <a:rPr lang="ru-RU" sz="1400" b="1" i="1" dirty="0" smtClean="0">
                <a:solidFill>
                  <a:schemeClr val="bg1"/>
                </a:solidFill>
              </a:rPr>
              <a:t>(1941-1945 годы)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pic>
        <p:nvPicPr>
          <p:cNvPr id="15" name="Рисунок 10">
            <a:extLst>
              <a:ext uri="{FF2B5EF4-FFF2-40B4-BE49-F238E27FC236}">
                <a16:creationId xmlns="" xmlns:a16="http://schemas.microsoft.com/office/drawing/2014/main" id="{20969D15-177B-4F7D-978E-584E6EEB2332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00520" y="7006"/>
            <a:ext cx="450360" cy="58860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805585B-604E-4B0A-A277-126A522FF92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632" y="7006"/>
            <a:ext cx="333716" cy="6061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AF436BA-EDC7-48EF-829D-DD1FC52D0FE7}"/>
              </a:ext>
            </a:extLst>
          </p:cNvPr>
          <p:cNvSpPr txBox="1"/>
          <p:nvPr/>
        </p:nvSpPr>
        <p:spPr>
          <a:xfrm>
            <a:off x="1357290" y="642924"/>
            <a:ext cx="6696744" cy="318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1400" u="sng" dirty="0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Этапы Великой Отечественной войны</a:t>
            </a:r>
            <a:endParaRPr lang="ru-RU" sz="1400" u="sng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F102897-BA0E-439F-8DAF-24E761358486}"/>
              </a:ext>
            </a:extLst>
          </p:cNvPr>
          <p:cNvSpPr txBox="1"/>
          <p:nvPr/>
        </p:nvSpPr>
        <p:spPr>
          <a:xfrm>
            <a:off x="214282" y="1142990"/>
            <a:ext cx="5929354" cy="1159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1400" i="1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этап: 22 июня 1941 – 18 ноября 1942 гг.</a:t>
            </a:r>
          </a:p>
          <a:p>
            <a:pPr>
              <a:spcAft>
                <a:spcPts val="750"/>
              </a:spcAft>
            </a:pP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Основное событие этого периода – блокада Ленинграда, длившаяся  872 дня. Войска СССР приостановили нападение немцев. </a:t>
            </a:r>
          </a:p>
          <a:p>
            <a:pPr>
              <a:spcAft>
                <a:spcPts val="750"/>
              </a:spcAft>
            </a:pP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 «</a:t>
            </a:r>
            <a:r>
              <a:rPr lang="ru-RU" sz="14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Барбароса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провалился.</a:t>
            </a:r>
            <a:endParaRPr lang="ru-RU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4799C02-FE61-4C7A-9B02-7B9F5EE85FE9}"/>
              </a:ext>
            </a:extLst>
          </p:cNvPr>
          <p:cNvSpPr txBox="1"/>
          <p:nvPr/>
        </p:nvSpPr>
        <p:spPr>
          <a:xfrm>
            <a:off x="3857620" y="2357436"/>
            <a:ext cx="5143536" cy="1159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1400" i="1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этап: 1942-1943 гг.</a:t>
            </a:r>
          </a:p>
          <a:p>
            <a:pPr>
              <a:spcAft>
                <a:spcPts val="750"/>
              </a:spcAft>
            </a:pP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Основное событие этого периода – Сталинградская битва      (17 июля 1942 – 2 февраля 1943 гг.).  </a:t>
            </a:r>
          </a:p>
          <a:p>
            <a:pPr>
              <a:spcAft>
                <a:spcPts val="750"/>
              </a:spcAft>
            </a:pP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СССР одержал победу в этой битве.</a:t>
            </a:r>
            <a:endParaRPr lang="ru-RU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4282" y="3571882"/>
            <a:ext cx="5857916" cy="1407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1400" i="1" u="sng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этап: 1943-1945 гг.</a:t>
            </a:r>
          </a:p>
          <a:p>
            <a:pPr>
              <a:spcAft>
                <a:spcPts val="750"/>
              </a:spcAft>
            </a:pP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Красная Армия из обороны постепенно переходит в наступление. Реализовано несколько кампаний, направленных на уничтожение противника.</a:t>
            </a:r>
          </a:p>
          <a:p>
            <a:pPr>
              <a:spcAft>
                <a:spcPts val="750"/>
              </a:spcAft>
            </a:pPr>
            <a:r>
              <a:rPr lang="ru-RU" sz="14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 мая 1945 года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Германией официально признано поражение.</a:t>
            </a:r>
            <a:endParaRPr lang="ru-RU" sz="1400" dirty="0"/>
          </a:p>
        </p:txBody>
      </p:sp>
      <p:pic>
        <p:nvPicPr>
          <p:cNvPr id="11" name="Рисунок 10" descr="https://img.gazeta.ru/files3/983/18185983/upload-RIA_863615-pic4_zoom-1500x1500-41852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286512" y="1142990"/>
            <a:ext cx="2643238" cy="1500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 descr="https://cdnstatic.rg.ru/uploads/images/2023/02/01/1-252_909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2285998"/>
            <a:ext cx="3429024" cy="128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 descr="https://cdn-storage-media.tass.ru/resize/976x648/tass_media/2022/03/10/q/1646941078894268_qPfmQ6oZ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286512" y="3500444"/>
            <a:ext cx="2643206" cy="1500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894203508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0">
            <a:extLst>
              <a:ext uri="{FF2B5EF4-FFF2-40B4-BE49-F238E27FC236}">
                <a16:creationId xmlns="" xmlns:a16="http://schemas.microsoft.com/office/drawing/2014/main" id="{25ADCCBE-4B4D-41ED-BA73-FC7D2AD80B5D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72528" y="-18"/>
            <a:ext cx="450360" cy="588600"/>
          </a:xfrm>
          <a:prstGeom prst="rect">
            <a:avLst/>
          </a:prstGeom>
          <a:ln>
            <a:noFill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42924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37">
            <a:extLst>
              <a:ext uri="{FF2B5EF4-FFF2-40B4-BE49-F238E27FC236}">
                <a16:creationId xmlns="" xmlns:a16="http://schemas.microsoft.com/office/drawing/2014/main" id="{881FE454-3A04-43E6-BCB5-EB514D4E9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-7042"/>
            <a:ext cx="9144000" cy="64996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>
              <a:buNone/>
            </a:pPr>
            <a:r>
              <a:rPr lang="ru-RU" sz="1400" b="1" dirty="0" smtClean="0">
                <a:solidFill>
                  <a:schemeClr val="bg1"/>
                </a:solidFill>
              </a:rPr>
              <a:t>ДЕНЬ ПОЖАРНОЙ ОХРАНЫ РОССИИ</a:t>
            </a:r>
            <a:endParaRPr lang="ru-RU" sz="1400" b="1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ru-RU" sz="1400" b="1" i="1" dirty="0" smtClean="0">
                <a:solidFill>
                  <a:schemeClr val="bg1"/>
                </a:solidFill>
              </a:rPr>
              <a:t>(30 апреля)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pic>
        <p:nvPicPr>
          <p:cNvPr id="15" name="Рисунок 10">
            <a:extLst>
              <a:ext uri="{FF2B5EF4-FFF2-40B4-BE49-F238E27FC236}">
                <a16:creationId xmlns="" xmlns:a16="http://schemas.microsoft.com/office/drawing/2014/main" id="{20969D15-177B-4F7D-978E-584E6EEB2332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00520" y="7006"/>
            <a:ext cx="450360" cy="58860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805585B-604E-4B0A-A277-126A522FF92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632" y="7006"/>
            <a:ext cx="333716" cy="60619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7ACDE66A-2231-4D26-89B5-E6C3CCA54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58" y="3429006"/>
            <a:ext cx="142876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Алексей Михайлович Романов  (1629-1676)</a:t>
            </a:r>
            <a:endParaRPr lang="ru-RU" alt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71670" y="785800"/>
            <a:ext cx="6882191" cy="1151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spcAft>
                <a:spcPts val="750"/>
              </a:spcAft>
            </a:pPr>
            <a:r>
              <a:rPr lang="ru-RU" sz="1600" i="1" dirty="0" smtClean="0">
                <a:solidFill>
                  <a:srgbClr val="FFC000"/>
                </a:solidFill>
              </a:rPr>
              <a:t>30 апреля 1649 года </a:t>
            </a:r>
            <a:r>
              <a:rPr lang="en-US" sz="1600" dirty="0" smtClean="0">
                <a:solidFill>
                  <a:schemeClr val="bg1"/>
                </a:solidFill>
              </a:rPr>
              <a:t>-</a:t>
            </a:r>
            <a:r>
              <a:rPr lang="ru-RU" sz="1600" dirty="0" smtClean="0">
                <a:solidFill>
                  <a:schemeClr val="bg1"/>
                </a:solidFill>
              </a:rPr>
              <a:t> Алексей Михайлович Романов издал «Наказ о градском благочинии», заложивший основы профессиональной пожарной охраны. </a:t>
            </a:r>
          </a:p>
          <a:p>
            <a:pPr indent="541338" algn="just">
              <a:lnSpc>
                <a:spcPts val="1725"/>
              </a:lnSpc>
              <a:spcAft>
                <a:spcPts val="750"/>
              </a:spcAft>
            </a:pPr>
            <a:endParaRPr lang="ru-RU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7ACDE66A-2231-4D26-89B5-E6C3CCA54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3929072"/>
            <a:ext cx="2397448" cy="253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Офис </a:t>
            </a:r>
            <a:r>
              <a:rPr lang="ru-RU" alt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МАГО </a:t>
            </a:r>
            <a:r>
              <a:rPr lang="ru-RU" alt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Ланси,Катон</a:t>
            </a:r>
            <a:r>
              <a:rPr lang="ru-RU" alt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Женева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8A0FB68-5474-44A9-B419-7D7D2D490FBB}"/>
              </a:ext>
            </a:extLst>
          </p:cNvPr>
          <p:cNvSpPr txBox="1"/>
          <p:nvPr/>
        </p:nvSpPr>
        <p:spPr>
          <a:xfrm>
            <a:off x="2143108" y="1785932"/>
            <a:ext cx="43577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/>
            <a:r>
              <a:rPr lang="ru-RU" sz="1600" i="1" dirty="0" smtClean="0">
                <a:solidFill>
                  <a:srgbClr val="00B050"/>
                </a:solidFill>
              </a:rPr>
              <a:t>1701 год </a:t>
            </a:r>
            <a:r>
              <a:rPr lang="ru-RU" sz="1600" dirty="0" smtClean="0">
                <a:solidFill>
                  <a:schemeClr val="bg1"/>
                </a:solidFill>
              </a:rPr>
              <a:t>-</a:t>
            </a:r>
            <a:r>
              <a:rPr lang="ru-RU" sz="1600" dirty="0" smtClean="0">
                <a:solidFill>
                  <a:srgbClr val="66FFFF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Петр </a:t>
            </a:r>
            <a:r>
              <a:rPr lang="en-US" sz="1600" dirty="0" smtClean="0">
                <a:solidFill>
                  <a:schemeClr val="bg1"/>
                </a:solidFill>
              </a:rPr>
              <a:t>I</a:t>
            </a:r>
            <a:r>
              <a:rPr lang="ru-RU" sz="1600" dirty="0" smtClean="0">
                <a:solidFill>
                  <a:schemeClr val="bg1"/>
                </a:solidFill>
              </a:rPr>
              <a:t> ввел новые правила пожарной безопасности, заимствованные из Голландии. </a:t>
            </a:r>
            <a:endParaRPr lang="ru-RU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143108" y="2786064"/>
            <a:ext cx="42862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000" algn="just"/>
            <a:r>
              <a:rPr lang="ru-RU" sz="1600" i="1" dirty="0" smtClean="0">
                <a:solidFill>
                  <a:srgbClr val="FFC000"/>
                </a:solidFill>
              </a:rPr>
              <a:t>18 августа 1860 года </a:t>
            </a:r>
            <a:r>
              <a:rPr lang="ru-RU" sz="1600" dirty="0" smtClean="0">
                <a:solidFill>
                  <a:schemeClr val="bg1"/>
                </a:solidFill>
              </a:rPr>
              <a:t>-</a:t>
            </a:r>
            <a:r>
              <a:rPr lang="ru-RU" sz="1600" dirty="0" smtClean="0">
                <a:solidFill>
                  <a:srgbClr val="FFC000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Александр </a:t>
            </a:r>
            <a:r>
              <a:rPr lang="en-US" sz="1600" dirty="0" smtClean="0">
                <a:solidFill>
                  <a:schemeClr val="bg1"/>
                </a:solidFill>
              </a:rPr>
              <a:t>II</a:t>
            </a:r>
            <a:r>
              <a:rPr lang="ru-RU" sz="1600" dirty="0" smtClean="0">
                <a:solidFill>
                  <a:schemeClr val="bg1"/>
                </a:solidFill>
              </a:rPr>
              <a:t> издал указ о создании в городах общественных пожарных команд из обывателей.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4282" y="4071948"/>
            <a:ext cx="6286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1600" i="1" dirty="0" smtClean="0">
                <a:solidFill>
                  <a:srgbClr val="00B050"/>
                </a:solidFill>
              </a:rPr>
              <a:t>1917 год </a:t>
            </a:r>
            <a:r>
              <a:rPr lang="ru-RU" sz="1600" dirty="0" smtClean="0">
                <a:solidFill>
                  <a:schemeClr val="bg1"/>
                </a:solidFill>
              </a:rPr>
              <a:t>- разработка мер по тушению и предупреждению пожаров возложена на городские и земские общественные органы самоуправления. 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9" name="Рисунок 18" descr="https://mchs.gov.ru/build/specials/landings/i/events/2-1.jpg"/>
          <p:cNvPicPr/>
          <p:nvPr/>
        </p:nvPicPr>
        <p:blipFill>
          <a:blip r:embed="rId5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4282" y="785800"/>
            <a:ext cx="1714512" cy="257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https://mchs.gov.ru/build/specials/landings/i/events/2-2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715140" y="1643056"/>
            <a:ext cx="2143140" cy="1357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 descr="https://mchs.gov.ru/build/specials/landings/i/events/2-3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715140" y="3357568"/>
            <a:ext cx="2143140" cy="1357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023888205"/>
      </p:ext>
    </p:extLst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0">
            <a:extLst>
              <a:ext uri="{FF2B5EF4-FFF2-40B4-BE49-F238E27FC236}">
                <a16:creationId xmlns="" xmlns:a16="http://schemas.microsoft.com/office/drawing/2014/main" id="{25ADCCBE-4B4D-41ED-BA73-FC7D2AD80B5D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72528" y="-18"/>
            <a:ext cx="450360" cy="588600"/>
          </a:xfrm>
          <a:prstGeom prst="rect">
            <a:avLst/>
          </a:prstGeom>
          <a:ln>
            <a:noFill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42924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37">
            <a:extLst>
              <a:ext uri="{FF2B5EF4-FFF2-40B4-BE49-F238E27FC236}">
                <a16:creationId xmlns="" xmlns:a16="http://schemas.microsoft.com/office/drawing/2014/main" id="{881FE454-3A04-43E6-BCB5-EB514D4E9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-7042"/>
            <a:ext cx="9144000" cy="64996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>
              <a:buNone/>
            </a:pPr>
            <a:r>
              <a:rPr lang="ru-RU" sz="1400" b="1" dirty="0" smtClean="0">
                <a:solidFill>
                  <a:schemeClr val="bg1"/>
                </a:solidFill>
              </a:rPr>
              <a:t>ДЕНЬ ПОЖАРНОЙ ОХРАНЫ РОССИИ</a:t>
            </a:r>
            <a:endParaRPr lang="ru-RU" sz="1400" b="1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ru-RU" sz="1400" b="1" i="1" dirty="0" smtClean="0">
                <a:solidFill>
                  <a:schemeClr val="bg1"/>
                </a:solidFill>
              </a:rPr>
              <a:t>(30 апреля)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pic>
        <p:nvPicPr>
          <p:cNvPr id="15" name="Рисунок 10">
            <a:extLst>
              <a:ext uri="{FF2B5EF4-FFF2-40B4-BE49-F238E27FC236}">
                <a16:creationId xmlns="" xmlns:a16="http://schemas.microsoft.com/office/drawing/2014/main" id="{20969D15-177B-4F7D-978E-584E6EEB2332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00520" y="7006"/>
            <a:ext cx="450360" cy="58860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805585B-604E-4B0A-A277-126A522FF92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632" y="7006"/>
            <a:ext cx="333716" cy="6061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00364" y="928676"/>
            <a:ext cx="58579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spcAft>
                <a:spcPts val="750"/>
              </a:spcAft>
            </a:pPr>
            <a:r>
              <a:rPr lang="ru-RU" sz="1400" i="1" dirty="0" smtClean="0">
                <a:solidFill>
                  <a:srgbClr val="00B050"/>
                </a:solidFill>
              </a:rPr>
              <a:t>1922-1923 гг. </a:t>
            </a:r>
            <a:r>
              <a:rPr lang="ru-RU" sz="1400" dirty="0" smtClean="0">
                <a:solidFill>
                  <a:schemeClr val="bg1"/>
                </a:solidFill>
              </a:rPr>
              <a:t>- введен учет государственных и частных промышленных предприятий, изготавливающих различную пожарную технику.</a:t>
            </a:r>
            <a:endParaRPr lang="ru-RU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8A0FB68-5474-44A9-B419-7D7D2D490FBB}"/>
              </a:ext>
            </a:extLst>
          </p:cNvPr>
          <p:cNvSpPr txBox="1"/>
          <p:nvPr/>
        </p:nvSpPr>
        <p:spPr>
          <a:xfrm>
            <a:off x="3000364" y="1857370"/>
            <a:ext cx="59293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/>
            <a:r>
              <a:rPr lang="ru-RU" sz="1400" i="1" dirty="0" smtClean="0">
                <a:solidFill>
                  <a:srgbClr val="FFC000"/>
                </a:solidFill>
              </a:rPr>
              <a:t>Июль 1926 г</a:t>
            </a:r>
            <a:r>
              <a:rPr lang="en-US" sz="1400" i="1" dirty="0" smtClean="0">
                <a:solidFill>
                  <a:srgbClr val="FFC000"/>
                </a:solidFill>
              </a:rPr>
              <a:t>.</a:t>
            </a:r>
            <a:r>
              <a:rPr lang="ru-RU" sz="1400" i="1" dirty="0" smtClean="0">
                <a:solidFill>
                  <a:srgbClr val="FFC000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- Ленинградский завод «Прометей» выпустил первый отечественный автонасос на 1,5-тонном шасси АМО-Ф-15 с насосом производительностью 1200 л/мин.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9" name="Рисунок 18" descr="https://mchs.gov.ru/build/specials/landings/i/events/2-5.jpg"/>
          <p:cNvPicPr/>
          <p:nvPr/>
        </p:nvPicPr>
        <p:blipFill>
          <a:blip r:embed="rId5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8596" y="928676"/>
            <a:ext cx="2286016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 descr="https://mchs.gov.ru/build/specials/landings/i/events/2-7.jpg"/>
          <p:cNvPicPr/>
          <p:nvPr/>
        </p:nvPicPr>
        <p:blipFill>
          <a:blip r:embed="rId6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143372" y="2786064"/>
            <a:ext cx="2214578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21" name="Рисунок 20" descr="https://mchs.gov.ru/build/specials/landings/i/events/2-8.jpg"/>
          <p:cNvPicPr/>
          <p:nvPr/>
        </p:nvPicPr>
        <p:blipFill>
          <a:blip r:embed="rId7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643702" y="2786064"/>
            <a:ext cx="2214578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23" name="Прямоугольник 22"/>
          <p:cNvSpPr/>
          <p:nvPr/>
        </p:nvSpPr>
        <p:spPr>
          <a:xfrm>
            <a:off x="214282" y="3071816"/>
            <a:ext cx="371477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1400" dirty="0" smtClean="0">
                <a:solidFill>
                  <a:schemeClr val="bg1"/>
                </a:solidFill>
              </a:rPr>
              <a:t>Современное Всероссийское добровольное пожарное общество является преемником и продолжателем славных традиций дореволюционных общественных объединений пожарного добровольчества. Пожарные были героями во все времена! 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3888205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23478"/>
            <a:ext cx="8104984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76777" tIns="38387" rIns="76777" bIns="38387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dirty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ПРИЧИНЫ ПОЖАРОВ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642924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10">
            <a:extLst>
              <a:ext uri="{FF2B5EF4-FFF2-40B4-BE49-F238E27FC236}">
                <a16:creationId xmlns:a16="http://schemas.microsoft.com/office/drawing/2014/main" xmlns="" id="{25ADCCBE-4B4D-41ED-BA73-FC7D2AD80B5D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72528" y="-18"/>
            <a:ext cx="450360" cy="588600"/>
          </a:xfrm>
          <a:prstGeom prst="rect">
            <a:avLst/>
          </a:prstGeom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805585B-604E-4B0A-A277-126A522FF92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632" y="7006"/>
            <a:ext cx="333716" cy="606191"/>
          </a:xfrm>
          <a:prstGeom prst="rect">
            <a:avLst/>
          </a:prstGeom>
        </p:spPr>
      </p:pic>
      <p:pic>
        <p:nvPicPr>
          <p:cNvPr id="9" name="Рисунок 8" descr="Picture background"/>
          <p:cNvPicPr/>
          <p:nvPr/>
        </p:nvPicPr>
        <p:blipFill>
          <a:blip r:embed="rId5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42924"/>
            <a:ext cx="9144000" cy="4500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92866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23478"/>
            <a:ext cx="8104984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76777" tIns="38387" rIns="76777" bIns="38387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dirty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ДЕЙСТВИЯ ПРИ ПОЖАРЕ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642924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10">
            <a:extLst>
              <a:ext uri="{FF2B5EF4-FFF2-40B4-BE49-F238E27FC236}">
                <a16:creationId xmlns:a16="http://schemas.microsoft.com/office/drawing/2014/main" xmlns="" id="{25ADCCBE-4B4D-41ED-BA73-FC7D2AD80B5D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72528" y="-18"/>
            <a:ext cx="450360" cy="588600"/>
          </a:xfrm>
          <a:prstGeom prst="rect">
            <a:avLst/>
          </a:prstGeom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805585B-604E-4B0A-A277-126A522FF92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632" y="7006"/>
            <a:ext cx="333716" cy="606191"/>
          </a:xfrm>
          <a:prstGeom prst="rect">
            <a:avLst/>
          </a:prstGeom>
        </p:spPr>
      </p:pic>
      <p:pic>
        <p:nvPicPr>
          <p:cNvPr id="11" name="Picture 2" descr="D:\27 апреля\cc9e97f463149f48088bf8d39d6ce06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42924"/>
            <a:ext cx="9144000" cy="4500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92866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23478"/>
            <a:ext cx="8104984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76777" tIns="38387" rIns="76777" bIns="38387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ПАМЯТКА ПО ПОЖАРНОЙ БЕЗОПАСНОСТИ ДЛЯ УЧАЩИХСЯ 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2"/>
          <p:cNvSpPr txBox="1">
            <a:spLocks/>
          </p:cNvSpPr>
          <p:nvPr/>
        </p:nvSpPr>
        <p:spPr bwMode="auto">
          <a:xfrm>
            <a:off x="7010073" y="4785415"/>
            <a:ext cx="2133927" cy="35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042" tIns="40515" rIns="81042" bIns="40515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50046" indent="122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701316" indent="122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052585" indent="122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403859" indent="122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1756339" algn="l" defTabSz="702535" rtl="0" eaLnBrk="1" latinLnBrk="0" hangingPunct="1"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107610" algn="l" defTabSz="702535" rtl="0" eaLnBrk="1" latinLnBrk="0" hangingPunct="1"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2458879" algn="l" defTabSz="702535" rtl="0" eaLnBrk="1" latinLnBrk="0" hangingPunct="1"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2810147" algn="l" defTabSz="702535" rtl="0" eaLnBrk="1" latinLnBrk="0" hangingPunct="1"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642924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10">
            <a:extLst>
              <a:ext uri="{FF2B5EF4-FFF2-40B4-BE49-F238E27FC236}">
                <a16:creationId xmlns:a16="http://schemas.microsoft.com/office/drawing/2014/main" xmlns="" id="{25ADCCBE-4B4D-41ED-BA73-FC7D2AD80B5D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72528" y="-18"/>
            <a:ext cx="450360" cy="588600"/>
          </a:xfrm>
          <a:prstGeom prst="rect">
            <a:avLst/>
          </a:prstGeom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805585B-604E-4B0A-A277-126A522FF92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632" y="7006"/>
            <a:ext cx="333716" cy="606191"/>
          </a:xfrm>
          <a:prstGeom prst="rect">
            <a:avLst/>
          </a:prstGeom>
        </p:spPr>
      </p:pic>
      <p:pic>
        <p:nvPicPr>
          <p:cNvPr id="11" name="Рисунок 10" descr="Picture background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l="1562" r="1562"/>
          <a:stretch>
            <a:fillRect/>
          </a:stretch>
        </p:blipFill>
        <p:spPr bwMode="auto">
          <a:xfrm>
            <a:off x="0" y="642925"/>
            <a:ext cx="9144000" cy="4500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92866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23478"/>
            <a:ext cx="8104984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76777" tIns="38387" rIns="76777" bIns="38387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ПРАВИЛА БЕЗОПАСНОГО ПОВЕДЕНИЯ НА ВОДЕ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2"/>
          <p:cNvSpPr txBox="1">
            <a:spLocks/>
          </p:cNvSpPr>
          <p:nvPr/>
        </p:nvSpPr>
        <p:spPr bwMode="auto">
          <a:xfrm>
            <a:off x="7010073" y="4785415"/>
            <a:ext cx="2133927" cy="35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042" tIns="40515" rIns="81042" bIns="40515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50046" indent="122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701316" indent="122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052585" indent="122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403859" indent="122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1756339" algn="l" defTabSz="702535" rtl="0" eaLnBrk="1" latinLnBrk="0" hangingPunct="1"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107610" algn="l" defTabSz="702535" rtl="0" eaLnBrk="1" latinLnBrk="0" hangingPunct="1"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2458879" algn="l" defTabSz="702535" rtl="0" eaLnBrk="1" latinLnBrk="0" hangingPunct="1"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2810147" algn="l" defTabSz="702535" rtl="0" eaLnBrk="1" latinLnBrk="0" hangingPunct="1">
              <a:defRPr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642924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10">
            <a:extLst>
              <a:ext uri="{FF2B5EF4-FFF2-40B4-BE49-F238E27FC236}">
                <a16:creationId xmlns:a16="http://schemas.microsoft.com/office/drawing/2014/main" xmlns="" id="{25ADCCBE-4B4D-41ED-BA73-FC7D2AD80B5D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572528" y="-18"/>
            <a:ext cx="450360" cy="588600"/>
          </a:xfrm>
          <a:prstGeom prst="rect">
            <a:avLst/>
          </a:prstGeom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805585B-604E-4B0A-A277-126A522FF92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632" y="7006"/>
            <a:ext cx="333716" cy="606191"/>
          </a:xfrm>
          <a:prstGeom prst="rect">
            <a:avLst/>
          </a:prstGeom>
        </p:spPr>
      </p:pic>
      <p:pic>
        <p:nvPicPr>
          <p:cNvPr id="24" name="Содержимое 4" descr="Picture background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t="8840" r="1585" b="654"/>
          <a:stretch>
            <a:fillRect/>
          </a:stretch>
        </p:blipFill>
        <p:spPr bwMode="auto">
          <a:xfrm>
            <a:off x="0" y="642924"/>
            <a:ext cx="9144000" cy="4500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928666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6551</TotalTime>
  <Words>733</Words>
  <Application>Microsoft Office PowerPoint</Application>
  <PresentationFormat>Экран (16:9)</PresentationFormat>
  <Paragraphs>89</Paragraphs>
  <Slides>18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Александр-II</dc:creator>
  <cp:lastModifiedBy>kondrateva_to</cp:lastModifiedBy>
  <cp:revision>1022</cp:revision>
  <cp:lastPrinted>2022-03-17T07:30:04Z</cp:lastPrinted>
  <dcterms:created xsi:type="dcterms:W3CDTF">2015-10-04T15:24:28Z</dcterms:created>
  <dcterms:modified xsi:type="dcterms:W3CDTF">2025-04-10T01:34:38Z</dcterms:modified>
</cp:coreProperties>
</file>