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2" r:id="rId2"/>
    <p:sldId id="275" r:id="rId3"/>
    <p:sldId id="274" r:id="rId4"/>
    <p:sldId id="256" r:id="rId5"/>
    <p:sldId id="257" r:id="rId6"/>
    <p:sldId id="258" r:id="rId7"/>
    <p:sldId id="259" r:id="rId8"/>
    <p:sldId id="260" r:id="rId9"/>
    <p:sldId id="261" r:id="rId10"/>
    <p:sldId id="262" r:id="rId11"/>
    <p:sldId id="263" r:id="rId12"/>
    <p:sldId id="264" r:id="rId13"/>
    <p:sldId id="266" r:id="rId14"/>
    <p:sldId id="265" r:id="rId15"/>
    <p:sldId id="267" r:id="rId16"/>
    <p:sldId id="273" r:id="rId17"/>
    <p:sldId id="268" r:id="rId18"/>
    <p:sldId id="269" r:id="rId19"/>
    <p:sldId id="270" r:id="rId20"/>
    <p:sldId id="27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08.11.2021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08.11.2021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08.11.2021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08.11.2021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08.11.2021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08.11.2021</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wikipiter.ru/images/8/83/%D0%9F%D0%B5%D1%81%D0%B8%D1%81_%D0%9F%D1%91%D1%82%D1%80_I.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vali.ru/pic/pictures/73/r_p_7d1252687bce33e7bd01163582e3ecf6.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g1.liveinternet.ru/images/attach/c/2/73/287/73287699_3419483_b10cb9a20e3550e5d80e9878e36.jpg"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95536" y="2675467"/>
            <a:ext cx="8280919" cy="3450696"/>
          </a:xfrm>
        </p:spPr>
        <p:txBody>
          <a:bodyPr>
            <a:normAutofit/>
          </a:bodyPr>
          <a:lstStyle/>
          <a:p>
            <a:r>
              <a:rPr lang="ru-RU" sz="4000" b="1" dirty="0">
                <a:latin typeface="Times New Roman" panose="02020603050405020304" pitchFamily="18" charset="0"/>
                <a:cs typeface="Times New Roman" panose="02020603050405020304" pitchFamily="18" charset="0"/>
              </a:rPr>
              <a:t>«Строительство города и флота»</a:t>
            </a:r>
            <a:r>
              <a:rPr lang="ru-RU" sz="4000" dirty="0"/>
              <a:t/>
            </a:r>
            <a:br>
              <a:rPr lang="ru-RU" sz="4000" dirty="0"/>
            </a:br>
            <a:endParaRPr lang="ru-RU" sz="4000" dirty="0" smtClean="0"/>
          </a:p>
          <a:p>
            <a:endParaRPr lang="ru-RU" sz="4000" dirty="0"/>
          </a:p>
          <a:p>
            <a:pPr marL="0" indent="0" algn="ctr">
              <a:buNone/>
            </a:pPr>
            <a:r>
              <a:rPr lang="ru-RU" sz="1600" dirty="0" smtClean="0">
                <a:latin typeface="Times New Roman" panose="02020603050405020304" pitchFamily="18" charset="0"/>
                <a:cs typeface="Times New Roman" panose="02020603050405020304" pitchFamily="18" charset="0"/>
              </a:rPr>
              <a:t>           Составила </a:t>
            </a:r>
          </a:p>
          <a:p>
            <a:pPr marL="0" indent="0" algn="ctr">
              <a:buNone/>
            </a:pPr>
            <a:r>
              <a:rPr lang="ru-RU" sz="1600" dirty="0" smtClean="0">
                <a:latin typeface="Times New Roman" panose="02020603050405020304" pitchFamily="18" charset="0"/>
                <a:cs typeface="Times New Roman" panose="02020603050405020304" pitchFamily="18" charset="0"/>
              </a:rPr>
              <a:t>                                                                            Учитель-логопед </a:t>
            </a:r>
            <a:r>
              <a:rPr lang="en-US" sz="1600" dirty="0" smtClean="0">
                <a:latin typeface="Times New Roman" panose="02020603050405020304" pitchFamily="18" charset="0"/>
                <a:cs typeface="Times New Roman" panose="02020603050405020304" pitchFamily="18" charset="0"/>
              </a:rPr>
              <a:t>I </a:t>
            </a:r>
            <a:r>
              <a:rPr lang="ru-RU" sz="1600" dirty="0" smtClean="0">
                <a:latin typeface="Times New Roman" panose="02020603050405020304" pitchFamily="18" charset="0"/>
                <a:cs typeface="Times New Roman" panose="02020603050405020304" pitchFamily="18" charset="0"/>
              </a:rPr>
              <a:t>квалификационной категории </a:t>
            </a:r>
          </a:p>
          <a:p>
            <a:pPr marL="0" indent="0" algn="ctr">
              <a:buNone/>
            </a:pPr>
            <a:r>
              <a:rPr lang="ru-RU" sz="1600" dirty="0" smtClean="0">
                <a:latin typeface="Times New Roman" panose="02020603050405020304" pitchFamily="18" charset="0"/>
                <a:cs typeface="Times New Roman" panose="02020603050405020304" pitchFamily="18" charset="0"/>
              </a:rPr>
              <a:t>                          Долгополова В.Ю.</a:t>
            </a:r>
            <a:endParaRPr lang="ru-RU" sz="1600" dirty="0">
              <a:latin typeface="Times New Roman" panose="02020603050405020304" pitchFamily="18" charset="0"/>
              <a:cs typeface="Times New Roman" panose="02020603050405020304" pitchFamily="18" charset="0"/>
            </a:endParaRPr>
          </a:p>
          <a:p>
            <a:endParaRPr lang="ru-RU" sz="3800"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normAutofit/>
          </a:bodyPr>
          <a:lstStyle/>
          <a:p>
            <a:r>
              <a:rPr lang="ru-RU" sz="1400" dirty="0" smtClean="0">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a:t>
            </a:r>
            <a:r>
              <a:rPr lang="ru-RU" sz="1400" dirty="0" err="1" smtClean="0">
                <a:latin typeface="Times New Roman" panose="02020603050405020304" pitchFamily="18" charset="0"/>
                <a:cs typeface="Times New Roman" panose="02020603050405020304" pitchFamily="18" charset="0"/>
              </a:rPr>
              <a:t>Чажемтовский</a:t>
            </a:r>
            <a:r>
              <a:rPr lang="ru-RU" sz="1400" dirty="0" smtClean="0">
                <a:latin typeface="Times New Roman" panose="02020603050405020304" pitchFamily="18" charset="0"/>
                <a:cs typeface="Times New Roman" panose="02020603050405020304" pitchFamily="18" charset="0"/>
              </a:rPr>
              <a:t> детский сад» </a:t>
            </a:r>
            <a:r>
              <a:rPr lang="ru-RU" sz="1400" dirty="0" err="1" smtClean="0">
                <a:latin typeface="Times New Roman" panose="02020603050405020304" pitchFamily="18" charset="0"/>
                <a:cs typeface="Times New Roman" panose="02020603050405020304" pitchFamily="18" charset="0"/>
              </a:rPr>
              <a:t>Колпашевского</a:t>
            </a:r>
            <a:r>
              <a:rPr lang="ru-RU" sz="1400" dirty="0" smtClean="0">
                <a:latin typeface="Times New Roman" panose="02020603050405020304" pitchFamily="18" charset="0"/>
                <a:cs typeface="Times New Roman" panose="02020603050405020304" pitchFamily="18" charset="0"/>
              </a:rPr>
              <a:t> района</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367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Денис\Desktop\Петр 1\scale_1200.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71265" y="2276872"/>
            <a:ext cx="6200200" cy="384929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2800" dirty="0" smtClean="0"/>
              <a:t> </a:t>
            </a:r>
            <a:r>
              <a:rPr lang="ru-RU" sz="2800" dirty="0">
                <a:latin typeface="Times New Roman" panose="02020603050405020304" pitchFamily="18" charset="0"/>
                <a:cs typeface="Times New Roman" panose="02020603050405020304" pitchFamily="18" charset="0"/>
              </a:rPr>
              <a:t>Первыми зданиями Петербурга стали домик Петра </a:t>
            </a:r>
          </a:p>
        </p:txBody>
      </p:sp>
    </p:spTree>
    <p:extLst>
      <p:ext uri="{BB962C8B-B14F-4D97-AF65-F5344CB8AC3E}">
        <p14:creationId xmlns:p14="http://schemas.microsoft.com/office/powerpoint/2010/main" val="907762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Денис\Desktop\Петр 1\Меньшиковский дворец.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03747" y="2674938"/>
            <a:ext cx="6144443" cy="345122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О</a:t>
            </a:r>
            <a:r>
              <a:rPr lang="ru-RU" dirty="0" smtClean="0">
                <a:latin typeface="Times New Roman" panose="02020603050405020304" pitchFamily="18" charset="0"/>
                <a:cs typeface="Times New Roman" panose="02020603050405020304" pitchFamily="18" charset="0"/>
              </a:rPr>
              <a:t>громный </a:t>
            </a:r>
            <a:r>
              <a:rPr lang="ru-RU" dirty="0">
                <a:latin typeface="Times New Roman" panose="02020603050405020304" pitchFamily="18" charset="0"/>
                <a:cs typeface="Times New Roman" panose="02020603050405020304" pitchFamily="18" charset="0"/>
              </a:rPr>
              <a:t>дом Меньшикова на Васильевском </a:t>
            </a:r>
            <a:r>
              <a:rPr lang="ru-RU" dirty="0" smtClean="0">
                <a:latin typeface="Times New Roman" panose="02020603050405020304" pitchFamily="18" charset="0"/>
                <a:cs typeface="Times New Roman" panose="02020603050405020304" pitchFamily="18" charset="0"/>
              </a:rPr>
              <a:t>острове</a:t>
            </a:r>
            <a:endParaRPr lang="ru-RU" dirty="0"/>
          </a:p>
        </p:txBody>
      </p:sp>
    </p:spTree>
    <p:extLst>
      <p:ext uri="{BB962C8B-B14F-4D97-AF65-F5344CB8AC3E}">
        <p14:creationId xmlns:p14="http://schemas.microsoft.com/office/powerpoint/2010/main" val="557629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Денис\Desktop\Петр 1\ул. Б.Дворянская.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51318" y="2674938"/>
            <a:ext cx="5449302" cy="345122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первыми улицами – Большая и Малая Дворянские, Посадская </a:t>
            </a:r>
            <a:r>
              <a:rPr lang="ru-RU" dirty="0" smtClean="0">
                <a:latin typeface="Times New Roman" panose="02020603050405020304" pitchFamily="18" charset="0"/>
                <a:cs typeface="Times New Roman" panose="02020603050405020304" pitchFamily="18" charset="0"/>
              </a:rPr>
              <a:t>и </a:t>
            </a:r>
            <a:r>
              <a:rPr lang="ru-RU" dirty="0" err="1" smtClean="0">
                <a:latin typeface="Times New Roman" panose="02020603050405020304" pitchFamily="18" charset="0"/>
                <a:cs typeface="Times New Roman" panose="02020603050405020304" pitchFamily="18" charset="0"/>
              </a:rPr>
              <a:t>др</a:t>
            </a:r>
            <a:endParaRPr lang="ru-RU" dirty="0"/>
          </a:p>
        </p:txBody>
      </p:sp>
    </p:spTree>
    <p:extLst>
      <p:ext uri="{BB962C8B-B14F-4D97-AF65-F5344CB8AC3E}">
        <p14:creationId xmlns:p14="http://schemas.microsoft.com/office/powerpoint/2010/main" val="1895404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Картинка 29 из 23493">
            <a:hlinkClick r:id="rId2"/>
          </p:cNvPr>
          <p:cNvPicPr>
            <a:picLocks noGrp="1" noChangeAspect="1" noChangeArrowheads="1"/>
          </p:cNvPicPr>
          <p:nvPr>
            <p:ph idx="1"/>
          </p:nvPr>
        </p:nvPicPr>
        <p:blipFill>
          <a:blip r:embed="rId3"/>
          <a:stretch>
            <a:fillRect/>
          </a:stretch>
        </p:blipFill>
        <p:spPr bwMode="auto">
          <a:xfrm>
            <a:off x="1324769" y="2870200"/>
            <a:ext cx="6502400" cy="3060700"/>
          </a:xfrm>
          <a:prstGeom prst="rect">
            <a:avLst/>
          </a:prstGeom>
          <a:noFill/>
        </p:spPr>
      </p:pic>
      <p:sp>
        <p:nvSpPr>
          <p:cNvPr id="2" name="Заголовок 1"/>
          <p:cNvSpPr>
            <a:spLocks noGrp="1"/>
          </p:cNvSpPr>
          <p:nvPr>
            <p:ph type="title"/>
          </p:nvPr>
        </p:nvSpPr>
        <p:spPr/>
        <p:txBody>
          <a:bodyPr>
            <a:normAutofit fontScale="90000"/>
          </a:bodyPr>
          <a:lstStyle/>
          <a:p>
            <a:r>
              <a:rPr lang="ru-RU" sz="2000" dirty="0">
                <a:latin typeface="Times New Roman" panose="02020603050405020304" pitchFamily="18" charset="0"/>
                <a:cs typeface="Times New Roman" panose="02020603050405020304" pitchFamily="18" charset="0"/>
              </a:rPr>
              <a:t>Город возводился поспешно. На работы  каждый день сгоняли более 40 тысяч людей. Места там болотистые, поэтому сначала надо было осушить болота, вырыть каналы, сделать насыпи. Очень много людей умерло во время строительства этого города. Ведь тогда не было никакой техники: люди всё делали руками.</a:t>
            </a:r>
          </a:p>
        </p:txBody>
      </p:sp>
    </p:spTree>
    <p:extLst>
      <p:ext uri="{BB962C8B-B14F-4D97-AF65-F5344CB8AC3E}">
        <p14:creationId xmlns:p14="http://schemas.microsoft.com/office/powerpoint/2010/main" val="2075371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Картинка 40 из 23493">
            <a:hlinkClick r:id="rId2"/>
          </p:cNvPr>
          <p:cNvPicPr>
            <a:picLocks noGrp="1" noChangeAspect="1" noChangeArrowheads="1"/>
          </p:cNvPicPr>
          <p:nvPr>
            <p:ph idx="1"/>
          </p:nvPr>
        </p:nvPicPr>
        <p:blipFill>
          <a:blip r:embed="rId3"/>
          <a:stretch>
            <a:fillRect/>
          </a:stretch>
        </p:blipFill>
        <p:spPr bwMode="auto">
          <a:xfrm>
            <a:off x="1974851" y="2276872"/>
            <a:ext cx="5453563" cy="3848658"/>
          </a:xfrm>
          <a:prstGeom prst="rect">
            <a:avLst/>
          </a:prstGeom>
          <a:noFill/>
        </p:spPr>
      </p:pic>
      <p:sp>
        <p:nvSpPr>
          <p:cNvPr id="2" name="Заголовок 1"/>
          <p:cNvSpPr>
            <a:spLocks noGrp="1"/>
          </p:cNvSpPr>
          <p:nvPr>
            <p:ph type="title"/>
          </p:nvPr>
        </p:nvSpPr>
        <p:spPr>
          <a:xfrm>
            <a:off x="611560" y="260648"/>
            <a:ext cx="8229600" cy="1143000"/>
          </a:xfrm>
        </p:spPr>
        <p:txBody>
          <a:bodyPr>
            <a:normAutofit/>
          </a:bodyPr>
          <a:lstStyle/>
          <a:p>
            <a:r>
              <a:rPr lang="ru-RU" sz="2000" dirty="0">
                <a:latin typeface="Times New Roman" panose="02020603050405020304" pitchFamily="18" charset="0"/>
                <a:cs typeface="Times New Roman" panose="02020603050405020304" pitchFamily="18" charset="0"/>
              </a:rPr>
              <a:t>Вот, наконец, город построили. А  </a:t>
            </a:r>
            <a:r>
              <a:rPr lang="ru-RU" sz="2000" dirty="0" smtClean="0">
                <a:latin typeface="Times New Roman" panose="02020603050405020304" pitchFamily="18" charset="0"/>
                <a:cs typeface="Times New Roman" panose="02020603050405020304" pitchFamily="18" charset="0"/>
              </a:rPr>
              <a:t>Пётр</a:t>
            </a:r>
            <a:r>
              <a:rPr lang="en-US" sz="2000" dirty="0" smtClean="0">
                <a:latin typeface="Times New Roman" panose="02020603050405020304" pitchFamily="18" charset="0"/>
                <a:cs typeface="Times New Roman" panose="02020603050405020304" pitchFamily="18" charset="0"/>
              </a:rPr>
              <a:t> I</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назвал этот город именем Святого Петра – Петербург, а позже стали называть Санкт-Петербург. Санкт - означает святой.  Город получился очень красивым. </a:t>
            </a:r>
          </a:p>
        </p:txBody>
      </p:sp>
    </p:spTree>
    <p:extLst>
      <p:ext uri="{BB962C8B-B14F-4D97-AF65-F5344CB8AC3E}">
        <p14:creationId xmlns:p14="http://schemas.microsoft.com/office/powerpoint/2010/main" val="3777179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914400" y="2132856"/>
            <a:ext cx="3352800" cy="3353545"/>
          </a:xfrm>
        </p:spPr>
        <p:txBody>
          <a:bodyPr>
            <a:normAutofit/>
          </a:bodyPr>
          <a:lstStyle/>
          <a:p>
            <a:r>
              <a:rPr lang="ru-RU" sz="1800" dirty="0">
                <a:latin typeface="Times New Roman" panose="02020603050405020304" pitchFamily="18" charset="0"/>
                <a:cs typeface="Times New Roman" panose="02020603050405020304" pitchFamily="18" charset="0"/>
              </a:rPr>
              <a:t>По меткому замечанию Пушкина, строительством новой столицы Петр прорубил для России «окно в Европу». Царь приказал открыть здесь первые в стране типографии, биржи, прочие образовательные, культурные и торговые учреждения.</a:t>
            </a:r>
          </a:p>
          <a:p>
            <a:endParaRPr lang="ru-RU" dirty="0"/>
          </a:p>
        </p:txBody>
      </p:sp>
      <p:sp>
        <p:nvSpPr>
          <p:cNvPr id="4" name="Заголовок 3"/>
          <p:cNvSpPr>
            <a:spLocks noGrp="1"/>
          </p:cNvSpPr>
          <p:nvPr>
            <p:ph type="title"/>
          </p:nvPr>
        </p:nvSpPr>
        <p:spPr/>
        <p:txBody>
          <a:bodyPr/>
          <a:lstStyle/>
          <a:p>
            <a:endParaRPr lang="ru-RU"/>
          </a:p>
        </p:txBody>
      </p:sp>
      <p:pic>
        <p:nvPicPr>
          <p:cNvPr id="7" name="Picture 2" descr="Картинка 24 из 23493">
            <a:hlinkClick r:id="rId2"/>
          </p:cNvPr>
          <p:cNvPicPr>
            <a:picLocks noGrp="1" noChangeAspect="1" noChangeArrowheads="1"/>
          </p:cNvPicPr>
          <p:nvPr>
            <p:ph idx="1"/>
          </p:nvPr>
        </p:nvPicPr>
        <p:blipFill>
          <a:blip r:embed="rId3"/>
          <a:stretch>
            <a:fillRect/>
          </a:stretch>
        </p:blipFill>
        <p:spPr bwMode="auto">
          <a:xfrm>
            <a:off x="5133975" y="1828800"/>
            <a:ext cx="2940050" cy="3810000"/>
          </a:xfrm>
          <a:prstGeom prst="rect">
            <a:avLst/>
          </a:prstGeom>
          <a:noFill/>
        </p:spPr>
      </p:pic>
    </p:spTree>
    <p:extLst>
      <p:ext uri="{BB962C8B-B14F-4D97-AF65-F5344CB8AC3E}">
        <p14:creationId xmlns:p14="http://schemas.microsoft.com/office/powerpoint/2010/main" val="2586396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052736"/>
            <a:ext cx="8784976" cy="563231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Первая </a:t>
            </a:r>
            <a:r>
              <a:rPr lang="ru-RU" b="1" dirty="0">
                <a:latin typeface="Times New Roman" panose="02020603050405020304" pitchFamily="18" charset="0"/>
                <a:cs typeface="Times New Roman" panose="02020603050405020304" pitchFamily="18" charset="0"/>
              </a:rPr>
              <a:t>биржа</a:t>
            </a:r>
            <a:r>
              <a:rPr lang="ru-RU" dirty="0">
                <a:latin typeface="Times New Roman" panose="02020603050405020304" pitchFamily="18" charset="0"/>
                <a:cs typeface="Times New Roman" panose="02020603050405020304" pitchFamily="18" charset="0"/>
              </a:rPr>
              <a:t> в России возникла по инициативе Петра I в начале XVIII в. Она была общей – </a:t>
            </a:r>
            <a:r>
              <a:rPr lang="ru-RU" dirty="0" err="1">
                <a:latin typeface="Times New Roman" panose="02020603050405020304" pitchFamily="18" charset="0"/>
                <a:cs typeface="Times New Roman" panose="02020603050405020304" pitchFamily="18" charset="0"/>
              </a:rPr>
              <a:t>товарно</a:t>
            </a:r>
            <a:r>
              <a:rPr lang="ru-RU" dirty="0">
                <a:latin typeface="Times New Roman" panose="02020603050405020304" pitchFamily="18" charset="0"/>
                <a:cs typeface="Times New Roman" panose="02020603050405020304" pitchFamily="18" charset="0"/>
              </a:rPr>
              <a:t> - сырьевой с элементами торговли фондами.</a:t>
            </a:r>
          </a:p>
          <a:p>
            <a:r>
              <a:rPr lang="ru-RU" b="1" dirty="0" err="1">
                <a:latin typeface="Times New Roman" panose="02020603050405020304" pitchFamily="18" charset="0"/>
                <a:cs typeface="Times New Roman" panose="02020603050405020304" pitchFamily="18" charset="0"/>
              </a:rPr>
              <a:t>Австе́рия</a:t>
            </a:r>
            <a:r>
              <a:rPr lang="ru-RU" dirty="0">
                <a:latin typeface="Times New Roman" panose="02020603050405020304" pitchFamily="18" charset="0"/>
                <a:cs typeface="Times New Roman" panose="02020603050405020304" pitchFamily="18" charset="0"/>
              </a:rPr>
              <a:t>, или </a:t>
            </a:r>
            <a:r>
              <a:rPr lang="ru-RU" dirty="0" err="1" smtClean="0">
                <a:latin typeface="Times New Roman" panose="02020603050405020304" pitchFamily="18" charset="0"/>
                <a:cs typeface="Times New Roman" panose="02020603050405020304" pitchFamily="18" charset="0"/>
              </a:rPr>
              <a:t>аустерия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в России </a:t>
            </a:r>
            <a:r>
              <a:rPr lang="ru-RU" dirty="0" smtClean="0">
                <a:latin typeface="Times New Roman" panose="02020603050405020304" pitchFamily="18" charset="0"/>
                <a:cs typeface="Times New Roman" panose="02020603050405020304" pitchFamily="18" charset="0"/>
              </a:rPr>
              <a:t>при </a:t>
            </a:r>
            <a:r>
              <a:rPr lang="ru-RU" dirty="0">
                <a:latin typeface="Times New Roman" panose="02020603050405020304" pitchFamily="18" charset="0"/>
                <a:cs typeface="Times New Roman" panose="02020603050405020304" pitchFamily="18" charset="0"/>
              </a:rPr>
              <a:t>Петре Великом ресторация, питейный </a:t>
            </a:r>
            <a:r>
              <a:rPr lang="ru-RU" dirty="0" smtClean="0">
                <a:latin typeface="Times New Roman" panose="02020603050405020304" pitchFamily="18" charset="0"/>
                <a:cs typeface="Times New Roman" panose="02020603050405020304" pitchFamily="18" charset="0"/>
              </a:rPr>
              <a:t>дом, </a:t>
            </a:r>
            <a:r>
              <a:rPr lang="ru-RU" dirty="0">
                <a:latin typeface="Times New Roman" panose="02020603050405020304" pitchFamily="18" charset="0"/>
                <a:cs typeface="Times New Roman" panose="02020603050405020304" pitchFamily="18" charset="0"/>
              </a:rPr>
              <a:t>гостиница и почти клуб для иноземцев и русской знати, устроенный на западный манер и по приказу царя после его ознакомления с европейским бытом.</a:t>
            </a:r>
          </a:p>
          <a:p>
            <a:r>
              <a:rPr lang="ru-RU" b="1" dirty="0">
                <a:latin typeface="Times New Roman" panose="02020603050405020304" pitchFamily="18" charset="0"/>
                <a:cs typeface="Times New Roman" panose="02020603050405020304" pitchFamily="18" charset="0"/>
              </a:rPr>
              <a:t>Печатня</a:t>
            </a:r>
            <a:r>
              <a:rPr lang="ru-RU" dirty="0">
                <a:latin typeface="Times New Roman" panose="02020603050405020304" pitchFamily="18" charset="0"/>
                <a:cs typeface="Times New Roman" panose="02020603050405020304" pitchFamily="18" charset="0"/>
              </a:rPr>
              <a:t>-типография. Книгопечатание при Петре I получило быстрое развитие, как и прочие сферы жизни российского общества.</a:t>
            </a:r>
          </a:p>
          <a:p>
            <a:r>
              <a:rPr lang="ru-RU" b="1" dirty="0">
                <a:latin typeface="Times New Roman" panose="02020603050405020304" pitchFamily="18" charset="0"/>
                <a:cs typeface="Times New Roman" panose="02020603050405020304" pitchFamily="18" charset="0"/>
              </a:rPr>
              <a:t>Торговые ряды </a:t>
            </a:r>
            <a:r>
              <a:rPr lang="ru-RU" dirty="0">
                <a:latin typeface="Times New Roman" panose="02020603050405020304" pitchFamily="18" charset="0"/>
                <a:cs typeface="Times New Roman" panose="02020603050405020304" pitchFamily="18" charset="0"/>
              </a:rPr>
              <a:t>- здание, предназначенное для торговли, разделённое на ячейки (лавки), объединённые открытой галереей. Часто на втором этаже располагались жилые комнаты, в которых жили владельцы лавок.</a:t>
            </a:r>
          </a:p>
          <a:p>
            <a:r>
              <a:rPr lang="ru-RU" b="1" dirty="0">
                <a:latin typeface="Times New Roman" panose="02020603050405020304" pitchFamily="18" charset="0"/>
                <a:cs typeface="Times New Roman" panose="02020603050405020304" pitchFamily="18" charset="0"/>
              </a:rPr>
              <a:t>Гостиными дворами </a:t>
            </a:r>
            <a:r>
              <a:rPr lang="ru-RU" dirty="0">
                <a:latin typeface="Times New Roman" panose="02020603050405020304" pitchFamily="18" charset="0"/>
                <a:cs typeface="Times New Roman" panose="02020603050405020304" pitchFamily="18" charset="0"/>
              </a:rPr>
              <a:t>назывались торговые комплексы со складами, гостями же в старину называли купцов. Первый гостиный двор, выстроенный в 1705 г., находился на Троицкой площади на Санкт- Петербургском острове, второй, созданный по проекту Доменико </a:t>
            </a:r>
            <a:r>
              <a:rPr lang="ru-RU" dirty="0" err="1">
                <a:latin typeface="Times New Roman" panose="02020603050405020304" pitchFamily="18" charset="0"/>
                <a:cs typeface="Times New Roman" panose="02020603050405020304" pitchFamily="18" charset="0"/>
              </a:rPr>
              <a:t>Трезини</a:t>
            </a:r>
            <a:r>
              <a:rPr lang="ru-RU" dirty="0">
                <a:latin typeface="Times New Roman" panose="02020603050405020304" pitchFamily="18" charset="0"/>
                <a:cs typeface="Times New Roman" panose="02020603050405020304" pitchFamily="18" charset="0"/>
              </a:rPr>
              <a:t> в 1722 г. – на Тучковой набережной...</a:t>
            </a:r>
          </a:p>
          <a:p>
            <a:r>
              <a:rPr lang="ru-RU" dirty="0">
                <a:latin typeface="Times New Roman" panose="02020603050405020304" pitchFamily="18" charset="0"/>
                <a:cs typeface="Times New Roman" panose="02020603050405020304" pitchFamily="18" charset="0"/>
              </a:rPr>
              <a:t>Слово </a:t>
            </a:r>
            <a:r>
              <a:rPr lang="ru-RU" b="1" dirty="0">
                <a:latin typeface="Times New Roman" panose="02020603050405020304" pitchFamily="18" charset="0"/>
                <a:cs typeface="Times New Roman" panose="02020603050405020304" pitchFamily="18" charset="0"/>
              </a:rPr>
              <a:t>«таможня» </a:t>
            </a:r>
            <a:r>
              <a:rPr lang="ru-RU" dirty="0">
                <a:latin typeface="Times New Roman" panose="02020603050405020304" pitchFamily="18" charset="0"/>
                <a:cs typeface="Times New Roman" panose="02020603050405020304" pitchFamily="18" charset="0"/>
              </a:rPr>
              <a:t>имеет тюркское происхождение и восходит к слову «тамга» — знак, определяющий принадлежность к какому-то роду или племени. </a:t>
            </a:r>
          </a:p>
          <a:p>
            <a:r>
              <a:rPr lang="ru-RU" b="1" dirty="0" err="1">
                <a:latin typeface="Times New Roman" panose="02020603050405020304" pitchFamily="18" charset="0"/>
                <a:cs typeface="Times New Roman" panose="02020603050405020304" pitchFamily="18" charset="0"/>
              </a:rPr>
              <a:t>Тракти́р</a:t>
            </a:r>
            <a:r>
              <a:rPr lang="ru-RU" dirty="0">
                <a:latin typeface="Times New Roman" panose="02020603050405020304" pitchFamily="18" charset="0"/>
                <a:cs typeface="Times New Roman" panose="02020603050405020304" pitchFamily="18" charset="0"/>
              </a:rPr>
              <a:t> – устаревшее название гостиницы или постоялого двора с харчевней или рестораном, обычно невысокого класса. </a:t>
            </a:r>
            <a:r>
              <a:rPr lang="ru-RU" dirty="0" smtClean="0">
                <a:latin typeface="Times New Roman" panose="02020603050405020304" pitchFamily="18" charset="0"/>
                <a:cs typeface="Times New Roman" panose="02020603050405020304" pitchFamily="18" charset="0"/>
              </a:rPr>
              <a:t>Слово </a:t>
            </a:r>
            <a:r>
              <a:rPr lang="ru-RU" dirty="0">
                <a:latin typeface="Times New Roman" panose="02020603050405020304" pitchFamily="18" charset="0"/>
                <a:cs typeface="Times New Roman" panose="02020603050405020304" pitchFamily="18" charset="0"/>
              </a:rPr>
              <a:t>«трактир» появляется в русском языке во времена Петра I. </a:t>
            </a:r>
          </a:p>
          <a:p>
            <a:r>
              <a:rPr lang="ru-RU" b="1" dirty="0">
                <a:latin typeface="Times New Roman" panose="02020603050405020304" pitchFamily="18" charset="0"/>
                <a:cs typeface="Times New Roman" panose="02020603050405020304" pitchFamily="18" charset="0"/>
              </a:rPr>
              <a:t>Фармация-</a:t>
            </a:r>
            <a:r>
              <a:rPr lang="ru-RU" dirty="0">
                <a:latin typeface="Times New Roman" panose="02020603050405020304" pitchFamily="18" charset="0"/>
                <a:cs typeface="Times New Roman" panose="02020603050405020304" pitchFamily="18" charset="0"/>
              </a:rPr>
              <a:t>аптека</a:t>
            </a:r>
          </a:p>
        </p:txBody>
      </p:sp>
    </p:spTree>
    <p:extLst>
      <p:ext uri="{BB962C8B-B14F-4D97-AF65-F5344CB8AC3E}">
        <p14:creationId xmlns:p14="http://schemas.microsoft.com/office/powerpoint/2010/main" val="2714345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Денис\Desktop\Петр 1\Фото\IMG-20211031-WA0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2276872"/>
            <a:ext cx="4796003"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Денис\Desktop\Петр 1\Фото\IMG-20211031-WA0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751611"/>
            <a:ext cx="3312368" cy="441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257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Денис\Desktop\Петр 1\Фото\IMG-20211031-WA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132856"/>
            <a:ext cx="4896544"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57200" y="1556792"/>
            <a:ext cx="8003232" cy="4569371"/>
          </a:xfrm>
        </p:spPr>
        <p:txBody>
          <a:bodyPr/>
          <a:lstStyle/>
          <a:p>
            <a:endParaRPr lang="ru-RU" dirty="0"/>
          </a:p>
        </p:txBody>
      </p:sp>
      <p:sp>
        <p:nvSpPr>
          <p:cNvPr id="2" name="Заголовок 1"/>
          <p:cNvSpPr>
            <a:spLocks noGrp="1"/>
          </p:cNvSpPr>
          <p:nvPr>
            <p:ph type="title"/>
          </p:nvPr>
        </p:nvSpPr>
        <p:spPr/>
        <p:txBody>
          <a:bodyPr>
            <a:normAutofit/>
          </a:bodyPr>
          <a:lstStyle/>
          <a:p>
            <a:r>
              <a:rPr lang="ru-RU" sz="2000" b="1" dirty="0" smtClean="0">
                <a:latin typeface="Times New Roman" panose="02020603050405020304" pitchFamily="18" charset="0"/>
                <a:cs typeface="Times New Roman" panose="02020603050405020304" pitchFamily="18" charset="0"/>
              </a:rPr>
              <a:t>Дети, последовав примеру Петра </a:t>
            </a:r>
            <a:r>
              <a:rPr lang="en-US" sz="2000" b="1" dirty="0" smtClean="0">
                <a:latin typeface="Times New Roman" panose="02020603050405020304" pitchFamily="18" charset="0"/>
                <a:cs typeface="Times New Roman" panose="02020603050405020304" pitchFamily="18" charset="0"/>
              </a:rPr>
              <a:t>I</a:t>
            </a:r>
            <a:r>
              <a:rPr lang="ru-RU" sz="2000" b="1"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построили свой город.</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464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Денис\Desktop\Петр 1\Фото\IMG-20211029-WA00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628800"/>
            <a:ext cx="3168352" cy="45259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pPr algn="l"/>
            <a:r>
              <a:rPr lang="ru-RU" sz="1800" dirty="0" smtClean="0">
                <a:latin typeface="Times New Roman" panose="02020603050405020304" pitchFamily="18" charset="0"/>
                <a:cs typeface="Times New Roman" panose="02020603050405020304" pitchFamily="18" charset="0"/>
              </a:rPr>
              <a:t>И избушку </a:t>
            </a:r>
            <a:r>
              <a:rPr lang="ru-RU" sz="1800" dirty="0" smtClean="0">
                <a:latin typeface="Times New Roman" panose="02020603050405020304" pitchFamily="18" charset="0"/>
                <a:cs typeface="Times New Roman" panose="02020603050405020304" pitchFamily="18" charset="0"/>
              </a:rPr>
              <a:t>Петра</a:t>
            </a:r>
            <a:r>
              <a:rPr lang="en-US" sz="1800" dirty="0" smtClean="0">
                <a:latin typeface="Times New Roman" panose="02020603050405020304" pitchFamily="18" charset="0"/>
                <a:cs typeface="Times New Roman" panose="02020603050405020304" pitchFamily="18" charset="0"/>
              </a:rPr>
              <a:t> I</a:t>
            </a:r>
            <a:endParaRPr lang="ru-RU" sz="1800" dirty="0">
              <a:latin typeface="Times New Roman" panose="02020603050405020304" pitchFamily="18" charset="0"/>
              <a:cs typeface="Times New Roman" panose="02020603050405020304" pitchFamily="18" charset="0"/>
            </a:endParaRPr>
          </a:p>
        </p:txBody>
      </p:sp>
      <p:pic>
        <p:nvPicPr>
          <p:cNvPr id="12291" name="Picture 3" descr="C:\Users\Денис\Desktop\Петр 1\Фото\IMG-20211029-WA0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908720"/>
            <a:ext cx="3392707" cy="541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300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132856"/>
            <a:ext cx="7408333" cy="3993307"/>
          </a:xfrm>
        </p:spPr>
        <p:txBody>
          <a:bodyPr>
            <a:normAutofit fontScale="70000" lnSpcReduction="20000"/>
          </a:bodyPr>
          <a:lstStyle/>
          <a:p>
            <a:r>
              <a:rPr lang="ru-RU" u="sng" dirty="0">
                <a:latin typeface="Times New Roman" panose="02020603050405020304" pitchFamily="18" charset="0"/>
                <a:cs typeface="Times New Roman" panose="02020603050405020304" pitchFamily="18" charset="0"/>
              </a:rPr>
              <a:t>Цель</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приобщение дошкольников к истории и культуре родной страны;</a:t>
            </a:r>
          </a:p>
          <a:p>
            <a:r>
              <a:rPr lang="ru-RU" dirty="0">
                <a:latin typeface="Times New Roman" panose="02020603050405020304" pitchFamily="18" charset="0"/>
                <a:cs typeface="Times New Roman" panose="02020603050405020304" pitchFamily="18" charset="0"/>
              </a:rPr>
              <a:t>воспитание детей в духе патриотизма, любви к истории, гордости за его историю; развитие любознательности и интереса к достопримечательностям Санкт-Петербурга, интерес к устаревшим словам.</a:t>
            </a:r>
          </a:p>
          <a:p>
            <a:r>
              <a:rPr lang="ru-RU" u="sng" dirty="0">
                <a:latin typeface="Times New Roman" panose="02020603050405020304" pitchFamily="18" charset="0"/>
                <a:cs typeface="Times New Roman" panose="02020603050405020304" pitchFamily="18" charset="0"/>
              </a:rPr>
              <a:t>Задачи</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развитие познавательных и интеллектуальных способностей детей, их творческого потенциала;</a:t>
            </a:r>
          </a:p>
          <a:p>
            <a:r>
              <a:rPr lang="ru-RU" dirty="0">
                <a:latin typeface="Times New Roman" panose="02020603050405020304" pitchFamily="18" charset="0"/>
                <a:cs typeface="Times New Roman" panose="02020603050405020304" pitchFamily="18" charset="0"/>
              </a:rPr>
              <a:t>• развитие интереса к самостоятельному познанию объектов окружающего мира в его разнообразных проявлениях;</a:t>
            </a:r>
          </a:p>
          <a:p>
            <a:r>
              <a:rPr lang="ru-RU" dirty="0">
                <a:latin typeface="Times New Roman" panose="02020603050405020304" pitchFamily="18" charset="0"/>
                <a:cs typeface="Times New Roman" panose="02020603050405020304" pitchFamily="18" charset="0"/>
              </a:rPr>
              <a:t>• знакомство с жизнью и деятельностью основателя Санкт Петербурга;</a:t>
            </a:r>
          </a:p>
          <a:p>
            <a:r>
              <a:rPr lang="ru-RU" dirty="0">
                <a:latin typeface="Times New Roman" panose="02020603050405020304" pitchFamily="18" charset="0"/>
                <a:cs typeface="Times New Roman" panose="02020603050405020304" pitchFamily="18" charset="0"/>
              </a:rPr>
              <a:t>• развитие памяти, речи, логического мышления, словарного запаса;</a:t>
            </a:r>
          </a:p>
          <a:p>
            <a:r>
              <a:rPr lang="ru-RU" dirty="0">
                <a:latin typeface="Times New Roman" panose="02020603050405020304" pitchFamily="18" charset="0"/>
                <a:cs typeface="Times New Roman" panose="02020603050405020304" pitchFamily="18" charset="0"/>
              </a:rPr>
              <a:t>• стимулирование мыслительной деятельности;</a:t>
            </a:r>
          </a:p>
          <a:p>
            <a:r>
              <a:rPr lang="ru-RU" dirty="0">
                <a:latin typeface="Times New Roman" panose="02020603050405020304" pitchFamily="18" charset="0"/>
                <a:cs typeface="Times New Roman" panose="02020603050405020304" pitchFamily="18" charset="0"/>
              </a:rPr>
              <a:t>• формирование коммуникативных навыков;</a:t>
            </a:r>
          </a:p>
          <a:p>
            <a:endParaRPr lang="ru-RU" dirty="0"/>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812147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4000" dirty="0" smtClean="0">
                <a:latin typeface="Times New Roman" panose="02020603050405020304" pitchFamily="18" charset="0"/>
                <a:cs typeface="Times New Roman" panose="02020603050405020304" pitchFamily="18" charset="0"/>
              </a:rPr>
              <a:t>Спасибо за внимание</a:t>
            </a:r>
            <a:endParaRPr lang="ru-RU" sz="4000"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74551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000" dirty="0" smtClean="0">
                <a:latin typeface="Times New Roman" panose="02020603050405020304" pitchFamily="18" charset="0"/>
                <a:cs typeface="Times New Roman" panose="02020603050405020304" pitchFamily="18" charset="0"/>
              </a:rPr>
              <a:t>Занятие по развитию речи проводилось для обобщения знаний о царе Петр</a:t>
            </a:r>
            <a:r>
              <a:rPr lang="en-US" sz="2000" dirty="0" smtClean="0">
                <a:latin typeface="Times New Roman" panose="02020603050405020304" pitchFamily="18" charset="0"/>
                <a:cs typeface="Times New Roman" panose="02020603050405020304" pitchFamily="18" charset="0"/>
              </a:rPr>
              <a:t> I</a:t>
            </a:r>
            <a:r>
              <a:rPr lang="ru-RU" sz="2000" dirty="0" smtClean="0">
                <a:latin typeface="Times New Roman" panose="02020603050405020304" pitchFamily="18" charset="0"/>
                <a:cs typeface="Times New Roman" panose="02020603050405020304" pitchFamily="18" charset="0"/>
              </a:rPr>
              <a:t>, которые дети получили в ходе проекта «Лента времени», обогащения и уточнения понимания словарного запаса устаревшими словами.</a:t>
            </a:r>
          </a:p>
          <a:p>
            <a:r>
              <a:rPr lang="ru-RU" sz="2000" dirty="0" smtClean="0">
                <a:latin typeface="Times New Roman" panose="02020603050405020304" pitchFamily="18" charset="0"/>
                <a:cs typeface="Times New Roman" panose="02020603050405020304" pitchFamily="18" charset="0"/>
              </a:rPr>
              <a:t>Планируется дальнейшее использование темы Петра </a:t>
            </a:r>
            <a:r>
              <a:rPr lang="en-US" sz="2000" dirty="0" smtClean="0">
                <a:latin typeface="Times New Roman" panose="02020603050405020304" pitchFamily="18" charset="0"/>
                <a:cs typeface="Times New Roman" panose="02020603050405020304" pitchFamily="18" charset="0"/>
              </a:rPr>
              <a:t>I</a:t>
            </a:r>
            <a:r>
              <a:rPr lang="ru-RU" sz="2000" dirty="0" smtClean="0">
                <a:latin typeface="Times New Roman" panose="02020603050405020304" pitchFamily="18" charset="0"/>
                <a:cs typeface="Times New Roman" panose="02020603050405020304" pitchFamily="18" charset="0"/>
              </a:rPr>
              <a:t> в других тематических занятиях, таких как профессии, Новый год и т.д.</a:t>
            </a:r>
            <a:endParaRPr lang="ru-RU" sz="2000"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normAutofit/>
          </a:bodyPr>
          <a:lstStyle/>
          <a:p>
            <a:r>
              <a:rPr lang="ru-RU" sz="2000" dirty="0">
                <a:latin typeface="Times New Roman" panose="02020603050405020304" pitchFamily="18" charset="0"/>
                <a:cs typeface="Times New Roman" panose="02020603050405020304" pitchFamily="18" charset="0"/>
              </a:rPr>
              <a:t>Словарная работа: потешные войска, болотистая местность, фармация, торговые ряды, биржа, печатня, трактир.</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463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914400" y="2204864"/>
            <a:ext cx="3352800" cy="3672408"/>
          </a:xfrm>
        </p:spPr>
        <p:txBody>
          <a:bodyPr>
            <a:noAutofit/>
          </a:bodyPr>
          <a:lstStyle/>
          <a:p>
            <a:r>
              <a:rPr lang="ru-RU" sz="2000" dirty="0">
                <a:latin typeface="Times New Roman" panose="02020603050405020304" pitchFamily="18" charset="0"/>
              </a:rPr>
              <a:t>Жил давно в России царь</a:t>
            </a:r>
          </a:p>
          <a:p>
            <a:r>
              <a:rPr lang="ru-RU" sz="2000" dirty="0">
                <a:latin typeface="Times New Roman" panose="02020603050405020304" pitchFamily="18" charset="0"/>
              </a:rPr>
              <a:t>Очень мудрый государь,</a:t>
            </a:r>
          </a:p>
          <a:p>
            <a:r>
              <a:rPr lang="ru-RU" sz="2000" dirty="0">
                <a:latin typeface="Times New Roman" panose="02020603050405020304" pitchFamily="18" charset="0"/>
              </a:rPr>
              <a:t>Он на месте не сидел,</a:t>
            </a:r>
          </a:p>
          <a:p>
            <a:r>
              <a:rPr lang="ru-RU" sz="2000" dirty="0">
                <a:latin typeface="Times New Roman" panose="02020603050405020304" pitchFamily="18" charset="0"/>
              </a:rPr>
              <a:t>Делал за день сотню дел,</a:t>
            </a:r>
          </a:p>
          <a:p>
            <a:r>
              <a:rPr lang="ru-RU" sz="2000" dirty="0">
                <a:latin typeface="Times New Roman" panose="02020603050405020304" pitchFamily="18" charset="0"/>
              </a:rPr>
              <a:t>Совершил побед не мало,</a:t>
            </a:r>
          </a:p>
          <a:p>
            <a:r>
              <a:rPr lang="ru-RU" sz="2000" dirty="0">
                <a:latin typeface="Times New Roman" panose="02020603050405020304" pitchFamily="18" charset="0"/>
              </a:rPr>
              <a:t>Мореходом был бывалым</a:t>
            </a:r>
          </a:p>
          <a:p>
            <a:r>
              <a:rPr lang="ru-RU" sz="2000" dirty="0">
                <a:latin typeface="Times New Roman" panose="02020603050405020304" pitchFamily="18" charset="0"/>
              </a:rPr>
              <a:t>Он и плотник и кузнец</a:t>
            </a:r>
          </a:p>
          <a:p>
            <a:r>
              <a:rPr lang="ru-RU" sz="2000" dirty="0">
                <a:latin typeface="Times New Roman" panose="02020603050405020304" pitchFamily="18" charset="0"/>
              </a:rPr>
              <a:t>Кто был царь тот удалец? </a:t>
            </a:r>
          </a:p>
        </p:txBody>
      </p:sp>
      <p:sp>
        <p:nvSpPr>
          <p:cNvPr id="4" name="Заголовок 3"/>
          <p:cNvSpPr>
            <a:spLocks noGrp="1"/>
          </p:cNvSpPr>
          <p:nvPr>
            <p:ph type="title"/>
          </p:nvPr>
        </p:nvSpPr>
        <p:spPr/>
        <p:txBody>
          <a:bodyPr/>
          <a:lstStyle/>
          <a:p>
            <a:endParaRPr lang="ru-RU"/>
          </a:p>
        </p:txBody>
      </p:sp>
      <p:pic>
        <p:nvPicPr>
          <p:cNvPr id="1026" name="Picture 2" descr="C:\Users\Денис\Desktop\Петр 1\00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988448" y="1628800"/>
            <a:ext cx="3150541"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158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908720"/>
            <a:ext cx="3008313" cy="5217443"/>
          </a:xfrm>
        </p:spPr>
        <p:txBody>
          <a:bodyPr>
            <a:noAutofit/>
          </a:bodyPr>
          <a:lstStyle/>
          <a:p>
            <a:r>
              <a:rPr lang="ru-RU" sz="2000" dirty="0">
                <a:latin typeface="Times New Roman" panose="02020603050405020304" pitchFamily="18" charset="0"/>
              </a:rPr>
              <a:t>Он любил учиться и трудиться. А в свободное время Петр, </a:t>
            </a:r>
            <a:r>
              <a:rPr lang="ru-RU" sz="2000" dirty="0" smtClean="0">
                <a:latin typeface="Times New Roman" panose="02020603050405020304" pitchFamily="18" charset="0"/>
              </a:rPr>
              <a:t>любил  </a:t>
            </a:r>
            <a:r>
              <a:rPr lang="ru-RU" sz="2000" dirty="0">
                <a:latin typeface="Times New Roman" panose="02020603050405020304" pitchFamily="18" charset="0"/>
              </a:rPr>
              <a:t>играть в солдатики. У него было много друзей и товарищей, и все они играли вместе и дружно. Петр принимал играть с собой всех ребят: и богатых, и бедных. Он учил </a:t>
            </a:r>
            <a:r>
              <a:rPr lang="ru-RU" sz="2000" dirty="0" smtClean="0">
                <a:latin typeface="Times New Roman" panose="02020603050405020304" pitchFamily="18" charset="0"/>
              </a:rPr>
              <a:t>их маршировать</a:t>
            </a:r>
            <a:r>
              <a:rPr lang="ru-RU" sz="2000" dirty="0">
                <a:latin typeface="Times New Roman" panose="02020603050405020304" pitchFamily="18" charset="0"/>
              </a:rPr>
              <a:t>,  строить игрушечные крепости и штурмом брать их. Такое его детское войско все называли «потешное войско». </a:t>
            </a:r>
          </a:p>
        </p:txBody>
      </p:sp>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20918" y="1828800"/>
            <a:ext cx="2766164"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288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914400" y="1628800"/>
            <a:ext cx="3352800" cy="4176464"/>
          </a:xfrm>
        </p:spPr>
        <p:txBody>
          <a:bodyPr>
            <a:normAutofit/>
          </a:bodyPr>
          <a:lstStyle/>
          <a:p>
            <a:r>
              <a:rPr lang="ru-RU" sz="2000" dirty="0">
                <a:latin typeface="Times New Roman" panose="02020603050405020304" pitchFamily="18" charset="0"/>
                <a:cs typeface="Times New Roman" panose="02020603050405020304" pitchFamily="18" charset="0"/>
              </a:rPr>
              <a:t>Когда Пётр стал царём, Россия была страной, где люди жили очень бедно. Не было даже школ. Петру хотелось, что – бы в его стране люди жили хорошо. Что – бы торговать с </a:t>
            </a:r>
            <a:r>
              <a:rPr lang="ru-RU" sz="2000" dirty="0" smtClean="0">
                <a:latin typeface="Times New Roman" panose="02020603050405020304" pitchFamily="18" charset="0"/>
                <a:cs typeface="Times New Roman" panose="02020603050405020304" pitchFamily="18" charset="0"/>
              </a:rPr>
              <a:t>другими странами, </a:t>
            </a:r>
            <a:r>
              <a:rPr lang="ru-RU" sz="2000" dirty="0">
                <a:latin typeface="Times New Roman" panose="02020603050405020304" pitchFamily="18" charset="0"/>
                <a:cs typeface="Times New Roman" panose="02020603050405020304" pitchFamily="18" charset="0"/>
              </a:rPr>
              <a:t>нашей стране нужен был флот, а его не было. Посмотрите на карту России – как богата наша страна реками, морями</a:t>
            </a:r>
          </a:p>
        </p:txBody>
      </p:sp>
      <p:sp>
        <p:nvSpPr>
          <p:cNvPr id="2" name="Заголовок 1"/>
          <p:cNvSpPr>
            <a:spLocks noGrp="1"/>
          </p:cNvSpPr>
          <p:nvPr>
            <p:ph type="title"/>
          </p:nvPr>
        </p:nvSpPr>
        <p:spPr/>
        <p:txBody>
          <a:bodyPr/>
          <a:lstStyle/>
          <a:p>
            <a:endParaRPr lang="ru-RU"/>
          </a:p>
        </p:txBody>
      </p:sp>
      <p:pic>
        <p:nvPicPr>
          <p:cNvPr id="3074" name="Picture 2" descr="C:\Users\Денис\Desktop\Петр 1\slide_6.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1374" y="2269331"/>
            <a:ext cx="4330535" cy="3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43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Денис\Desktop\Петр 1\флот.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6147" y="2674938"/>
            <a:ext cx="6039643" cy="3451225"/>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p:txBody>
          <a:bodyPr>
            <a:normAutofit/>
          </a:bodyPr>
          <a:lstStyle/>
          <a:p>
            <a:r>
              <a:rPr lang="ru-RU" sz="1800" dirty="0">
                <a:latin typeface="Times New Roman" panose="02020603050405020304" pitchFamily="18" charset="0"/>
                <a:cs typeface="Times New Roman" panose="02020603050405020304" pitchFamily="18" charset="0"/>
              </a:rPr>
              <a:t>И задумал царь Пётр построить свои корабли, свой флот. Отправился он за границу, учится корабельному делу. Вернувшись в Россию, он принялся за строительство  русского </a:t>
            </a:r>
            <a:r>
              <a:rPr lang="ru-RU" sz="1800" dirty="0" smtClean="0">
                <a:latin typeface="Times New Roman" panose="02020603050405020304" pitchFamily="18" charset="0"/>
                <a:cs typeface="Times New Roman" panose="02020603050405020304" pitchFamily="18" charset="0"/>
              </a:rPr>
              <a:t>флота.</a:t>
            </a:r>
            <a:endParaRPr lang="ru-RU" sz="18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4294967295"/>
          </p:nvPr>
        </p:nvSpPr>
        <p:spPr>
          <a:xfrm>
            <a:off x="0" y="1435100"/>
            <a:ext cx="3008313" cy="4691063"/>
          </a:xfrm>
        </p:spPr>
        <p:txBody>
          <a:bodyPr>
            <a:normAutofit/>
          </a:bodyPr>
          <a:lstStyle/>
          <a:p>
            <a:r>
              <a:rPr lang="ru-RU" dirty="0" smtClean="0"/>
              <a:t>.</a:t>
            </a:r>
            <a:endParaRPr lang="ru-RU" dirty="0"/>
          </a:p>
        </p:txBody>
      </p:sp>
    </p:spTree>
    <p:extLst>
      <p:ext uri="{BB962C8B-B14F-4D97-AF65-F5344CB8AC3E}">
        <p14:creationId xmlns:p14="http://schemas.microsoft.com/office/powerpoint/2010/main" val="3252726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457200" y="764704"/>
            <a:ext cx="3008313" cy="5361459"/>
          </a:xfrm>
        </p:spPr>
        <p:txBody>
          <a:bodyPr>
            <a:noAutofit/>
          </a:bodyPr>
          <a:lstStyle/>
          <a:p>
            <a:r>
              <a:rPr lang="ru-RU" sz="1800" dirty="0">
                <a:latin typeface="Times New Roman" panose="02020603050405020304" pitchFamily="18" charset="0"/>
                <a:cs typeface="Times New Roman" panose="02020603050405020304" pitchFamily="18" charset="0"/>
              </a:rPr>
              <a:t>И создал первый русский флот, который стал одним из сильнейших  флотов. (рассматривание иллюстраций кораблей того времени) А раз есть флот, то нужно море. Для торговли с другими странами очень подходило Балтийское море. Но тогда на берегах  Балтийского моря не было больших городов. Вот тогда и решил царь Пётр построить на берегу Балтийского моря город.  27 мая 1703 года в устье реки Невы на Заячьем острове была заложена крепость. </a:t>
            </a:r>
          </a:p>
        </p:txBody>
      </p:sp>
      <p:sp>
        <p:nvSpPr>
          <p:cNvPr id="4" name="Заголовок 3"/>
          <p:cNvSpPr>
            <a:spLocks noGrp="1"/>
          </p:cNvSpPr>
          <p:nvPr>
            <p:ph type="title"/>
          </p:nvPr>
        </p:nvSpPr>
        <p:spPr/>
        <p:txBody>
          <a:bodyPr/>
          <a:lstStyle/>
          <a:p>
            <a:endParaRPr lang="ru-RU"/>
          </a:p>
        </p:txBody>
      </p:sp>
      <p:pic>
        <p:nvPicPr>
          <p:cNvPr id="5123" name="Picture 3" descr="C:\Users\Денис\Desktop\Петр 1\карта 1758г.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651375" y="2073784"/>
            <a:ext cx="3905250" cy="332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Денис\Desktop\Петр 1\57537_original.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0566" y="2564904"/>
            <a:ext cx="6229158" cy="3744416"/>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p:txBody>
          <a:bodyPr>
            <a:normAutofit/>
          </a:bodyPr>
          <a:lstStyle/>
          <a:p>
            <a:r>
              <a:rPr lang="ru-RU" sz="1800" dirty="0">
                <a:latin typeface="Times New Roman" panose="02020603050405020304" pitchFamily="18" charset="0"/>
                <a:cs typeface="Times New Roman" panose="02020603050405020304" pitchFamily="18" charset="0"/>
              </a:rPr>
              <a:t>План будущей крепости начертил сам Пётр I. Именно с этого места и началась история города Санкт-Петербурга. Та крепость спустя несколько лет была названа Петропавловской – по названию её главного собора имени апостолов Петра и Павла</a:t>
            </a:r>
          </a:p>
        </p:txBody>
      </p:sp>
      <p:sp>
        <p:nvSpPr>
          <p:cNvPr id="6" name="Текст 5"/>
          <p:cNvSpPr>
            <a:spLocks noGrp="1"/>
          </p:cNvSpPr>
          <p:nvPr>
            <p:ph type="body" sz="half" idx="4294967295"/>
          </p:nvPr>
        </p:nvSpPr>
        <p:spPr>
          <a:xfrm>
            <a:off x="0" y="1435100"/>
            <a:ext cx="3008313" cy="4691063"/>
          </a:xfrm>
        </p:spPr>
        <p:txBody>
          <a:bodyPr>
            <a:normAutofit/>
          </a:bodyPr>
          <a:lstStyle/>
          <a:p>
            <a:r>
              <a:rPr lang="ru-RU" dirty="0" smtClean="0"/>
              <a:t>.</a:t>
            </a:r>
            <a:endParaRPr lang="ru-RU" dirty="0"/>
          </a:p>
        </p:txBody>
      </p:sp>
    </p:spTree>
    <p:extLst>
      <p:ext uri="{BB962C8B-B14F-4D97-AF65-F5344CB8AC3E}">
        <p14:creationId xmlns:p14="http://schemas.microsoft.com/office/powerpoint/2010/main" val="1609000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240</TotalTime>
  <Words>731</Words>
  <Application>Microsoft Office PowerPoint</Application>
  <PresentationFormat>Экран (4:3)</PresentationFormat>
  <Paragraphs>51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Волна</vt:lpstr>
      <vt:lpstr>Муниципальное бюджетное дошкольное образовательное учреждение  «Чажемтовский детский сад» Колпашевского района</vt:lpstr>
      <vt:lpstr>Презентация PowerPoint</vt:lpstr>
      <vt:lpstr>Словарная работа: потешные войска, болотистая местность, фармация, торговые ряды, биржа, печатня, трактир. </vt:lpstr>
      <vt:lpstr>Презентация PowerPoint</vt:lpstr>
      <vt:lpstr>Презентация PowerPoint</vt:lpstr>
      <vt:lpstr>Презентация PowerPoint</vt:lpstr>
      <vt:lpstr>И задумал царь Пётр построить свои корабли, свой флот. Отправился он за границу, учится корабельному делу. Вернувшись в Россию, он принялся за строительство  русского флота.</vt:lpstr>
      <vt:lpstr>Презентация PowerPoint</vt:lpstr>
      <vt:lpstr>План будущей крепости начертил сам Пётр I. Именно с этого места и началась история города Санкт-Петербурга. Та крепость спустя несколько лет была названа Петропавловской – по названию её главного собора имени апостолов Петра и Павла</vt:lpstr>
      <vt:lpstr> Первыми зданиями Петербурга стали домик Петра </vt:lpstr>
      <vt:lpstr>Огромный дом Меньшикова на Васильевском острове</vt:lpstr>
      <vt:lpstr>А первыми улицами – Большая и Малая Дворянские, Посадская и др</vt:lpstr>
      <vt:lpstr>Город возводился поспешно. На работы  каждый день сгоняли более 40 тысяч людей. Места там болотистые, поэтому сначала надо было осушить болота, вырыть каналы, сделать насыпи. Очень много людей умерло во время строительства этого города. Ведь тогда не было никакой техники: люди всё делали руками.</vt:lpstr>
      <vt:lpstr>Вот, наконец, город построили. А  Пётр I назвал этот город именем Святого Петра – Петербург, а позже стали называть Санкт-Петербург. Санкт - означает святой.  Город получился очень красивым. </vt:lpstr>
      <vt:lpstr>Презентация PowerPoint</vt:lpstr>
      <vt:lpstr>Презентация PowerPoint</vt:lpstr>
      <vt:lpstr>Презентация PowerPoint</vt:lpstr>
      <vt:lpstr>Дети, последовав примеру Петра I  построили свой город.</vt:lpstr>
      <vt:lpstr>И избушку Петра I</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Денис</dc:creator>
  <cp:lastModifiedBy>Денис</cp:lastModifiedBy>
  <cp:revision>15</cp:revision>
  <dcterms:created xsi:type="dcterms:W3CDTF">2021-11-01T11:04:08Z</dcterms:created>
  <dcterms:modified xsi:type="dcterms:W3CDTF">2021-11-08T13:28:39Z</dcterms:modified>
</cp:coreProperties>
</file>