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6" r:id="rId4"/>
    <p:sldId id="259" r:id="rId5"/>
    <p:sldId id="262" r:id="rId6"/>
    <p:sldId id="263" r:id="rId7"/>
    <p:sldId id="277" r:id="rId8"/>
    <p:sldId id="278" r:id="rId9"/>
    <p:sldId id="264" r:id="rId10"/>
    <p:sldId id="265" r:id="rId11"/>
    <p:sldId id="266" r:id="rId12"/>
    <p:sldId id="267" r:id="rId13"/>
    <p:sldId id="268" r:id="rId14"/>
    <p:sldId id="271" r:id="rId15"/>
    <p:sldId id="272" r:id="rId16"/>
    <p:sldId id="273" r:id="rId17"/>
    <p:sldId id="274" r:id="rId18"/>
    <p:sldId id="279" r:id="rId19"/>
    <p:sldId id="280" r:id="rId20"/>
    <p:sldId id="282" r:id="rId21"/>
    <p:sldId id="281" r:id="rId22"/>
    <p:sldId id="283" r:id="rId23"/>
    <p:sldId id="270"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432" y="8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22.06.2022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ycdn.me/i?r=AzEPZsRbOZEKgBhR0XGMT1RkAU7bCT7qfC0wkWLZTLjF5qaKTM5SRkZCeTgDn6uOyic"/>
          <p:cNvPicPr>
            <a:picLocks noChangeAspect="1" noChangeArrowheads="1"/>
          </p:cNvPicPr>
          <p:nvPr/>
        </p:nvPicPr>
        <p:blipFill>
          <a:blip r:embed="rId2" cstate="print"/>
          <a:srcRect/>
          <a:stretch>
            <a:fillRect/>
          </a:stretch>
        </p:blipFill>
        <p:spPr bwMode="auto">
          <a:xfrm>
            <a:off x="0" y="836712"/>
            <a:ext cx="9203179" cy="6021288"/>
          </a:xfrm>
          <a:prstGeom prst="rect">
            <a:avLst/>
          </a:prstGeom>
          <a:noFill/>
        </p:spPr>
      </p:pic>
      <p:sp>
        <p:nvSpPr>
          <p:cNvPr id="5" name="Прямоугольник 4"/>
          <p:cNvSpPr/>
          <p:nvPr/>
        </p:nvSpPr>
        <p:spPr>
          <a:xfrm>
            <a:off x="4211477" y="0"/>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b="1" cap="none" spc="50" dirty="0">
              <a:ln w="11430"/>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0"/>
            <a:ext cx="7524328" cy="836712"/>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179512" y="3213557"/>
            <a:ext cx="4216696" cy="3428631"/>
          </a:xfrm>
          <a:prstGeom prst="rect">
            <a:avLst/>
          </a:prstGeom>
        </p:spPr>
        <p:txBody>
          <a:bodyPr wrap="square">
            <a:spAutoFit/>
          </a:bodyPr>
          <a:lstStyle/>
          <a:p>
            <a:pPr lvl="0">
              <a:spcBef>
                <a:spcPct val="20000"/>
              </a:spcBef>
              <a:buClr>
                <a:srgbClr val="0BD0D9"/>
              </a:buClr>
              <a:buSzPct val="95000"/>
            </a:pPr>
            <a:endParaRPr lang="ru-RU" sz="2000" b="1" dirty="0" smtClean="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smtClean="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smtClean="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smtClean="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endParaRPr lang="ru-RU" sz="2000" b="1" dirty="0">
              <a:solidFill>
                <a:schemeClr val="bg1"/>
              </a:solidFill>
              <a:latin typeface="Times New Roman" panose="02020603050405020304" pitchFamily="18" charset="0"/>
              <a:cs typeface="Times New Roman" panose="02020603050405020304" pitchFamily="18" charset="0"/>
            </a:endParaRPr>
          </a:p>
          <a:p>
            <a:pPr lvl="0">
              <a:spcBef>
                <a:spcPct val="20000"/>
              </a:spcBef>
              <a:buClr>
                <a:srgbClr val="0BD0D9"/>
              </a:buClr>
              <a:buSzPct val="95000"/>
            </a:pPr>
            <a:r>
              <a:rPr lang="ru-RU" sz="2000" b="1" dirty="0" smtClean="0">
                <a:solidFill>
                  <a:schemeClr val="bg1"/>
                </a:solidFill>
                <a:latin typeface="Times New Roman" panose="02020603050405020304" pitchFamily="18" charset="0"/>
                <a:cs typeface="Times New Roman" panose="02020603050405020304" pitchFamily="18" charset="0"/>
              </a:rPr>
              <a:t>Выполнила: Хонякина Т.Ю.</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848" y="620688"/>
            <a:ext cx="5832648" cy="6678751"/>
          </a:xfrm>
          <a:prstGeom prst="rect">
            <a:avLst/>
          </a:prstGeom>
        </p:spPr>
        <p:txBody>
          <a:bodyPr wrap="square">
            <a:spAutoFit/>
          </a:bodyPr>
          <a:lstStyle/>
          <a:p>
            <a:r>
              <a:rPr lang="ru-RU" sz="2000" dirty="0" smtClean="0">
                <a:solidFill>
                  <a:srgbClr val="C00000"/>
                </a:solidFill>
                <a:latin typeface="Times New Roman" panose="02020603050405020304" pitchFamily="18" charset="0"/>
                <a:cs typeface="Times New Roman" panose="02020603050405020304" pitchFamily="18" charset="0"/>
              </a:rPr>
              <a:t>                 Трифонова </a:t>
            </a:r>
            <a:r>
              <a:rPr lang="ru-RU" sz="2000" dirty="0">
                <a:solidFill>
                  <a:srgbClr val="C00000"/>
                </a:solidFill>
                <a:latin typeface="Times New Roman" panose="02020603050405020304" pitchFamily="18" charset="0"/>
                <a:cs typeface="Times New Roman" panose="02020603050405020304" pitchFamily="18" charset="0"/>
              </a:rPr>
              <a:t>Ульяна Андреевна</a:t>
            </a:r>
          </a:p>
          <a:p>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Прабабушка Трофимовых Маши и Лёвы)</a:t>
            </a:r>
          </a:p>
          <a:p>
            <a:r>
              <a:rPr lang="ru-RU" sz="2000" dirty="0">
                <a:solidFill>
                  <a:srgbClr val="C00000"/>
                </a:solidFill>
                <a:latin typeface="Times New Roman" panose="02020603050405020304" pitchFamily="18" charset="0"/>
                <a:cs typeface="Times New Roman" panose="02020603050405020304" pitchFamily="18" charset="0"/>
              </a:rPr>
              <a:t> </a:t>
            </a:r>
          </a:p>
          <a:p>
            <a:r>
              <a:rPr lang="ru-RU" sz="1600" dirty="0" smtClean="0">
                <a:solidFill>
                  <a:srgbClr val="002060"/>
                </a:solidFill>
                <a:latin typeface="Times New Roman" panose="02020603050405020304" pitchFamily="18" charset="0"/>
                <a:cs typeface="Times New Roman" panose="02020603050405020304" pitchFamily="18" charset="0"/>
              </a:rPr>
              <a:t>Родилась </a:t>
            </a:r>
            <a:r>
              <a:rPr lang="ru-RU" sz="1600" dirty="0" err="1">
                <a:solidFill>
                  <a:srgbClr val="002060"/>
                </a:solidFill>
                <a:latin typeface="Times New Roman" panose="02020603050405020304" pitchFamily="18" charset="0"/>
                <a:cs typeface="Times New Roman" panose="02020603050405020304" pitchFamily="18" charset="0"/>
              </a:rPr>
              <a:t>Мыскова</a:t>
            </a:r>
            <a:r>
              <a:rPr lang="ru-RU" sz="1600" dirty="0">
                <a:solidFill>
                  <a:srgbClr val="002060"/>
                </a:solidFill>
                <a:latin typeface="Times New Roman" panose="02020603050405020304" pitchFamily="18" charset="0"/>
                <a:cs typeface="Times New Roman" panose="02020603050405020304" pitchFamily="18" charset="0"/>
              </a:rPr>
              <a:t> Ульяна Андреевна 1 января 1930г. Алтайский край. Петропавловский район с. </a:t>
            </a:r>
            <a:r>
              <a:rPr lang="ru-RU" sz="1600" dirty="0" err="1">
                <a:solidFill>
                  <a:srgbClr val="002060"/>
                </a:solidFill>
                <a:latin typeface="Times New Roman" panose="02020603050405020304" pitchFamily="18" charset="0"/>
                <a:cs typeface="Times New Roman" panose="02020603050405020304" pitchFamily="18" charset="0"/>
              </a:rPr>
              <a:t>Выдриха</a:t>
            </a:r>
            <a:r>
              <a:rPr lang="ru-RU" sz="1600" dirty="0">
                <a:solidFill>
                  <a:srgbClr val="002060"/>
                </a:solidFill>
                <a:latin typeface="Times New Roman" panose="02020603050405020304" pitchFamily="18" charset="0"/>
                <a:cs typeface="Times New Roman" panose="02020603050405020304" pitchFamily="18" charset="0"/>
              </a:rPr>
              <a:t> 5 ребёнком. </a:t>
            </a:r>
          </a:p>
          <a:p>
            <a:r>
              <a:rPr lang="ru-RU" sz="1600" dirty="0">
                <a:solidFill>
                  <a:srgbClr val="002060"/>
                </a:solidFill>
                <a:latin typeface="Times New Roman" panose="02020603050405020304" pitchFamily="18" charset="0"/>
                <a:cs typeface="Times New Roman" panose="02020603050405020304" pitchFamily="18" charset="0"/>
              </a:rPr>
              <a:t>1931г семью выслали в Сибирь на берег реки </a:t>
            </a:r>
            <a:r>
              <a:rPr lang="ru-RU" sz="1600" dirty="0" err="1">
                <a:solidFill>
                  <a:srgbClr val="002060"/>
                </a:solidFill>
                <a:latin typeface="Times New Roman" panose="02020603050405020304" pitchFamily="18" charset="0"/>
                <a:cs typeface="Times New Roman" panose="02020603050405020304" pitchFamily="18" charset="0"/>
              </a:rPr>
              <a:t>Кеть</a:t>
            </a:r>
            <a:r>
              <a:rPr lang="ru-RU" sz="1600" dirty="0">
                <a:solidFill>
                  <a:srgbClr val="002060"/>
                </a:solidFill>
                <a:latin typeface="Times New Roman" panose="02020603050405020304" pitchFamily="18" charset="0"/>
                <a:cs typeface="Times New Roman" panose="02020603050405020304" pitchFamily="18" charset="0"/>
              </a:rPr>
              <a:t> , где и было ими образовано село </a:t>
            </a:r>
            <a:r>
              <a:rPr lang="ru-RU" sz="1600" dirty="0" err="1">
                <a:solidFill>
                  <a:srgbClr val="002060"/>
                </a:solidFill>
                <a:latin typeface="Times New Roman" panose="02020603050405020304" pitchFamily="18" charset="0"/>
                <a:cs typeface="Times New Roman" panose="02020603050405020304" pitchFamily="18" charset="0"/>
              </a:rPr>
              <a:t>Новосёлово</a:t>
            </a:r>
            <a:r>
              <a:rPr lang="ru-RU" sz="1600" dirty="0">
                <a:solidFill>
                  <a:srgbClr val="002060"/>
                </a:solidFill>
                <a:latin typeface="Times New Roman" panose="02020603050405020304" pitchFamily="18" charset="0"/>
                <a:cs typeface="Times New Roman" panose="02020603050405020304" pitchFamily="18" charset="0"/>
              </a:rPr>
              <a:t>, под наблюдением Комендатуры до 1947г</a:t>
            </a:r>
            <a:r>
              <a:rPr lang="ru-RU" sz="1600" dirty="0" smtClean="0">
                <a:solidFill>
                  <a:srgbClr val="002060"/>
                </a:solidFill>
                <a:latin typeface="Times New Roman" panose="02020603050405020304" pitchFamily="18" charset="0"/>
                <a:cs typeface="Times New Roman" panose="02020603050405020304" pitchFamily="18" charset="0"/>
              </a:rPr>
              <a:t>.</a:t>
            </a:r>
          </a:p>
          <a:p>
            <a:r>
              <a:rPr lang="ru-RU" sz="1600" dirty="0" smtClean="0">
                <a:solidFill>
                  <a:srgbClr val="002060"/>
                </a:solidFill>
                <a:latin typeface="Times New Roman" panose="02020603050405020304" pitchFamily="18" charset="0"/>
                <a:cs typeface="Times New Roman" panose="02020603050405020304" pitchFamily="18" charset="0"/>
              </a:rPr>
              <a:t>В </a:t>
            </a:r>
            <a:r>
              <a:rPr lang="ru-RU" sz="1600" dirty="0">
                <a:solidFill>
                  <a:srgbClr val="002060"/>
                </a:solidFill>
                <a:latin typeface="Times New Roman" panose="02020603050405020304" pitchFamily="18" charset="0"/>
                <a:cs typeface="Times New Roman" panose="02020603050405020304" pitchFamily="18" charset="0"/>
              </a:rPr>
              <a:t>1937 году Ульяна пошла в первый класс.</a:t>
            </a:r>
          </a:p>
          <a:p>
            <a:r>
              <a:rPr lang="ru-RU" sz="1600" dirty="0">
                <a:solidFill>
                  <a:srgbClr val="002060"/>
                </a:solidFill>
                <a:latin typeface="Times New Roman" panose="02020603050405020304" pitchFamily="18" charset="0"/>
                <a:cs typeface="Times New Roman" panose="02020603050405020304" pitchFamily="18" charset="0"/>
              </a:rPr>
              <a:t>В доме было круглое радио на стене. И однажды услышали страшные слова «От советского Информбюро началась -Война». Ульяне в это время было 10 лет. </a:t>
            </a:r>
          </a:p>
          <a:p>
            <a:r>
              <a:rPr lang="ru-RU" sz="1600" dirty="0">
                <a:solidFill>
                  <a:srgbClr val="002060"/>
                </a:solidFill>
                <a:latin typeface="Times New Roman" panose="02020603050405020304" pitchFamily="18" charset="0"/>
                <a:cs typeface="Times New Roman" panose="02020603050405020304" pitchFamily="18" charset="0"/>
              </a:rPr>
              <a:t>Очень хотелось всегда кушать что-нибудь вкусное. Любимым сладостью были конфеты *подушечки*.</a:t>
            </a:r>
          </a:p>
          <a:p>
            <a:r>
              <a:rPr lang="ru-RU" sz="1600" dirty="0">
                <a:solidFill>
                  <a:srgbClr val="002060"/>
                </a:solidFill>
                <a:latin typeface="Times New Roman" panose="02020603050405020304" pitchFamily="18" charset="0"/>
                <a:cs typeface="Times New Roman" panose="02020603050405020304" pitchFamily="18" charset="0"/>
              </a:rPr>
              <a:t>Во время войны, для помощи фронта детям давали задания. Весной собирали берёзовую почку, писали письма просто  «На фронт» Ещё делали кисеты и в кисет вкладывали  вышитые платочки своими руками. Сушили картошку, ягоду. На покосе работали неделями, ночевали по ночам, молотили. </a:t>
            </a:r>
          </a:p>
          <a:p>
            <a:r>
              <a:rPr lang="ru-RU" sz="1600" dirty="0">
                <a:solidFill>
                  <a:srgbClr val="002060"/>
                </a:solidFill>
                <a:latin typeface="Times New Roman" panose="02020603050405020304" pitchFamily="18" charset="0"/>
                <a:cs typeface="Times New Roman" panose="02020603050405020304" pitchFamily="18" charset="0"/>
              </a:rPr>
              <a:t>Брат Тихона в 1943 году призвали в Армию. Был 6 раз ранен, 17 апреля 1945г погиб в Чехословакии, захоронен в братской могиле с. </a:t>
            </a:r>
            <a:r>
              <a:rPr lang="ru-RU" sz="1600" dirty="0" err="1">
                <a:solidFill>
                  <a:srgbClr val="002060"/>
                </a:solidFill>
                <a:latin typeface="Times New Roman" panose="02020603050405020304" pitchFamily="18" charset="0"/>
                <a:cs typeface="Times New Roman" panose="02020603050405020304" pitchFamily="18" charset="0"/>
              </a:rPr>
              <a:t>Хлебичов</a:t>
            </a:r>
            <a:endParaRPr lang="ru-RU" sz="1600" dirty="0">
              <a:solidFill>
                <a:srgbClr val="002060"/>
              </a:solidFill>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Антон был призван в </a:t>
            </a:r>
            <a:r>
              <a:rPr lang="ru-RU" sz="1600" dirty="0" err="1">
                <a:solidFill>
                  <a:srgbClr val="002060"/>
                </a:solidFill>
                <a:latin typeface="Times New Roman" panose="02020603050405020304" pitchFamily="18" charset="0"/>
                <a:cs typeface="Times New Roman" panose="02020603050405020304" pitchFamily="18" charset="0"/>
              </a:rPr>
              <a:t>Трудармию</a:t>
            </a:r>
            <a:r>
              <a:rPr lang="ru-RU" sz="1600" dirty="0">
                <a:solidFill>
                  <a:srgbClr val="002060"/>
                </a:solidFill>
                <a:latin typeface="Times New Roman" panose="02020603050405020304" pitchFamily="18" charset="0"/>
                <a:cs typeface="Times New Roman" panose="02020603050405020304" pitchFamily="18" charset="0"/>
              </a:rPr>
              <a:t>  г. Серпухов Московская область, пропал без вести.</a:t>
            </a:r>
          </a:p>
          <a:p>
            <a:endParaRPr lang="ru-RU" sz="1600" dirty="0"/>
          </a:p>
        </p:txBody>
      </p:sp>
      <p:pic>
        <p:nvPicPr>
          <p:cNvPr id="3" name="Рисунок 2" descr="C:\Users\Садик\Desktop\9МАЯ 2021\IMG-20210315-WA0002.jpg"/>
          <p:cNvPicPr/>
          <p:nvPr/>
        </p:nvPicPr>
        <p:blipFill>
          <a:blip r:embed="rId2" cstate="print"/>
          <a:srcRect l="12293" t="31688" r="40604" b="24285"/>
          <a:stretch>
            <a:fillRect/>
          </a:stretch>
        </p:blipFill>
        <p:spPr bwMode="auto">
          <a:xfrm>
            <a:off x="467544" y="1412776"/>
            <a:ext cx="2448272" cy="3021707"/>
          </a:xfrm>
          <a:prstGeom prst="rect">
            <a:avLst/>
          </a:prstGeom>
          <a:ln>
            <a:noFill/>
          </a:ln>
          <a:effectLst>
            <a:outerShdw blurRad="190500" algn="tl" rotWithShape="0">
              <a:srgbClr val="000000">
                <a:alpha val="70000"/>
              </a:srgbClr>
            </a:outerShdw>
          </a:effec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64" y="46531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235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908720"/>
            <a:ext cx="5472608" cy="4893647"/>
          </a:xfrm>
          <a:prstGeom prst="rect">
            <a:avLst/>
          </a:prstGeom>
        </p:spPr>
        <p:txBody>
          <a:bodyPr wrap="square">
            <a:spAutoFit/>
          </a:bodyPr>
          <a:lstStyle/>
          <a:p>
            <a:r>
              <a:rPr lang="ru-RU" sz="2000" dirty="0">
                <a:solidFill>
                  <a:srgbClr val="C00000"/>
                </a:solidFill>
                <a:latin typeface="Times New Roman" panose="02020603050405020304" pitchFamily="18" charset="0"/>
                <a:cs typeface="Times New Roman" panose="02020603050405020304" pitchFamily="18" charset="0"/>
              </a:rPr>
              <a:t> </a:t>
            </a:r>
            <a:r>
              <a:rPr lang="ru-RU" sz="2000" dirty="0" smtClean="0">
                <a:solidFill>
                  <a:srgbClr val="C00000"/>
                </a:solidFill>
                <a:latin typeface="Times New Roman" panose="02020603050405020304" pitchFamily="18" charset="0"/>
                <a:cs typeface="Times New Roman" panose="02020603050405020304" pitchFamily="18" charset="0"/>
              </a:rPr>
              <a:t>            Александров </a:t>
            </a:r>
            <a:r>
              <a:rPr lang="ru-RU" sz="2000" dirty="0">
                <a:solidFill>
                  <a:srgbClr val="C00000"/>
                </a:solidFill>
                <a:latin typeface="Times New Roman" panose="02020603050405020304" pitchFamily="18" charset="0"/>
                <a:cs typeface="Times New Roman" panose="02020603050405020304" pitchFamily="18" charset="0"/>
              </a:rPr>
              <a:t>Николай </a:t>
            </a:r>
            <a:r>
              <a:rPr lang="ru-RU" sz="2000" dirty="0" smtClean="0">
                <a:solidFill>
                  <a:srgbClr val="C00000"/>
                </a:solidFill>
                <a:latin typeface="Times New Roman" panose="02020603050405020304" pitchFamily="18" charset="0"/>
                <a:cs typeface="Times New Roman" panose="02020603050405020304" pitchFamily="18" charset="0"/>
              </a:rPr>
              <a:t>Никитич</a:t>
            </a:r>
          </a:p>
          <a:p>
            <a:endParaRPr lang="ru-RU" sz="2000" dirty="0">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Родился 4 июня 1928 года в деревне </a:t>
            </a:r>
            <a:r>
              <a:rPr lang="ru-RU" sz="1600" dirty="0" err="1">
                <a:solidFill>
                  <a:srgbClr val="002060"/>
                </a:solidFill>
                <a:latin typeface="Times New Roman" panose="02020603050405020304" pitchFamily="18" charset="0"/>
                <a:cs typeface="Times New Roman" panose="02020603050405020304" pitchFamily="18" charset="0"/>
              </a:rPr>
              <a:t>Гоголёвка</a:t>
            </a:r>
            <a:r>
              <a:rPr lang="ru-RU" sz="1600" dirty="0">
                <a:solidFill>
                  <a:srgbClr val="002060"/>
                </a:solidFill>
                <a:latin typeface="Times New Roman" panose="02020603050405020304" pitchFamily="18" charset="0"/>
                <a:cs typeface="Times New Roman" panose="02020603050405020304" pitchFamily="18" charset="0"/>
              </a:rPr>
              <a:t>. Через год умер отец. Мать одна растила троих детей. Старшему брату Григорию было 7 лет, сестре Анне 5 лет. Жили бедно, сестра ходила  просить милостыню. </a:t>
            </a:r>
            <a:endParaRPr lang="ru-RU" sz="1600" dirty="0" smtClean="0">
              <a:solidFill>
                <a:srgbClr val="002060"/>
              </a:solidFill>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Работать </a:t>
            </a:r>
            <a:r>
              <a:rPr lang="ru-RU" sz="1600" dirty="0">
                <a:solidFill>
                  <a:srgbClr val="002060"/>
                </a:solidFill>
                <a:latin typeface="Times New Roman" panose="02020603050405020304" pitchFamily="18" charset="0"/>
                <a:cs typeface="Times New Roman" panose="02020603050405020304" pitchFamily="18" charset="0"/>
              </a:rPr>
              <a:t>дети начали с самого раннего детства. До войны Николай  окончил 5классов. Когда ему было 11 лет, вместе с 16 летней Анной их отправили на лесозаготовки. Не пощадила  тайга ребёнка, по  неосторожности, сваленная лесина  упала ему на ногу, сломала колено. Так и остался Николай Никитич хромым  на всю жизнь</a:t>
            </a:r>
            <a:r>
              <a:rPr lang="ru-RU" sz="1600" dirty="0" smtClean="0">
                <a:solidFill>
                  <a:srgbClr val="002060"/>
                </a:solidFill>
                <a:latin typeface="Times New Roman" panose="02020603050405020304" pitchFamily="18" charset="0"/>
                <a:cs typeface="Times New Roman" panose="02020603050405020304" pitchFamily="18" charset="0"/>
              </a:rPr>
              <a:t>.</a:t>
            </a:r>
          </a:p>
          <a:p>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Но несмотря на это, он трудился наравне со здоровыми ребятами. Когда началась война , Николаю исполнилось 13 лет. В колхозе приходилось выполнять  разную, порой непосильную работу.</a:t>
            </a:r>
          </a:p>
          <a:p>
            <a:r>
              <a:rPr lang="ru-RU" sz="1600" dirty="0">
                <a:solidFill>
                  <a:srgbClr val="002060"/>
                </a:solidFill>
                <a:latin typeface="Times New Roman" panose="02020603050405020304" pitchFamily="18" charset="0"/>
                <a:cs typeface="Times New Roman" panose="02020603050405020304" pitchFamily="18" charset="0"/>
              </a:rPr>
              <a:t>В апреле 1948 году Николай Никитич награждён  медалью «За доблестный труд в годы Великой Отечественной Войны 1941-1945 годы»</a:t>
            </a:r>
          </a:p>
        </p:txBody>
      </p:sp>
      <p:pic>
        <p:nvPicPr>
          <p:cNvPr id="1026" name="Рисунок 1" descr="E:\Патриотическое воспитание\Дети войны\Александров.jpg"/>
          <p:cNvPicPr>
            <a:picLocks noChangeAspect="1" noChangeArrowheads="1"/>
          </p:cNvPicPr>
          <p:nvPr/>
        </p:nvPicPr>
        <p:blipFill rotWithShape="1">
          <a:blip r:embed="rId2">
            <a:extLst>
              <a:ext uri="{28A0092B-C50C-407E-A947-70E740481C1C}">
                <a14:useLocalDpi xmlns:a14="http://schemas.microsoft.com/office/drawing/2010/main" val="0"/>
              </a:ext>
            </a:extLst>
          </a:blip>
          <a:srcRect l="6093" t="8482" r="55402" b="22545"/>
          <a:stretch/>
        </p:blipFill>
        <p:spPr bwMode="auto">
          <a:xfrm>
            <a:off x="611560" y="1474771"/>
            <a:ext cx="2426609" cy="312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476" y="484826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78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1196752"/>
            <a:ext cx="5112568" cy="4093428"/>
          </a:xfrm>
          <a:prstGeom prst="rect">
            <a:avLst/>
          </a:prstGeom>
        </p:spPr>
        <p:txBody>
          <a:bodyPr wrap="square">
            <a:spAutoFit/>
          </a:bodyPr>
          <a:lstStyle/>
          <a:p>
            <a:r>
              <a:rPr lang="ru-RU" sz="2000" dirty="0" smtClean="0">
                <a:solidFill>
                  <a:srgbClr val="C00000"/>
                </a:solidFill>
                <a:latin typeface="Times New Roman" panose="02020603050405020304" pitchFamily="18" charset="0"/>
                <a:cs typeface="Times New Roman" panose="02020603050405020304" pitchFamily="18" charset="0"/>
              </a:rPr>
              <a:t>         </a:t>
            </a:r>
          </a:p>
          <a:p>
            <a:r>
              <a:rPr lang="ru-RU" sz="2000" dirty="0" smtClean="0">
                <a:solidFill>
                  <a:srgbClr val="C00000"/>
                </a:solidFill>
                <a:latin typeface="Times New Roman" panose="02020603050405020304" pitchFamily="18" charset="0"/>
                <a:cs typeface="Times New Roman" panose="02020603050405020304" pitchFamily="18" charset="0"/>
              </a:rPr>
              <a:t>              Николаев </a:t>
            </a:r>
            <a:r>
              <a:rPr lang="ru-RU" sz="2000" dirty="0">
                <a:solidFill>
                  <a:srgbClr val="C00000"/>
                </a:solidFill>
                <a:latin typeface="Times New Roman" panose="02020603050405020304" pitchFamily="18" charset="0"/>
                <a:cs typeface="Times New Roman" panose="02020603050405020304" pitchFamily="18" charset="0"/>
              </a:rPr>
              <a:t>Борис Иванович</a:t>
            </a:r>
          </a:p>
          <a:p>
            <a:endParaRPr lang="ru-RU" sz="1400" dirty="0" smtClean="0">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Родился </a:t>
            </a:r>
            <a:r>
              <a:rPr lang="ru-RU" sz="1600" dirty="0">
                <a:solidFill>
                  <a:srgbClr val="002060"/>
                </a:solidFill>
                <a:latin typeface="Times New Roman" panose="02020603050405020304" pitchFamily="18" charset="0"/>
                <a:cs typeface="Times New Roman" panose="02020603050405020304" pitchFamily="18" charset="0"/>
              </a:rPr>
              <a:t>6 августа 1933 года село Старо-</a:t>
            </a:r>
            <a:r>
              <a:rPr lang="ru-RU" sz="1600" dirty="0" err="1">
                <a:solidFill>
                  <a:srgbClr val="002060"/>
                </a:solidFill>
                <a:latin typeface="Times New Roman" panose="02020603050405020304" pitchFamily="18" charset="0"/>
                <a:cs typeface="Times New Roman" panose="02020603050405020304" pitchFamily="18" charset="0"/>
              </a:rPr>
              <a:t>Короткино</a:t>
            </a:r>
            <a:r>
              <a:rPr lang="ru-RU" sz="1600" dirty="0">
                <a:solidFill>
                  <a:srgbClr val="002060"/>
                </a:solidFill>
                <a:latin typeface="Times New Roman" panose="02020603050405020304" pitchFamily="18" charset="0"/>
                <a:cs typeface="Times New Roman" panose="02020603050405020304" pitchFamily="18" charset="0"/>
              </a:rPr>
              <a:t>.  </a:t>
            </a:r>
          </a:p>
          <a:p>
            <a:r>
              <a:rPr lang="ru-RU" sz="1600" dirty="0" err="1">
                <a:solidFill>
                  <a:srgbClr val="002060"/>
                </a:solidFill>
                <a:latin typeface="Times New Roman" panose="02020603050405020304" pitchFamily="18" charset="0"/>
                <a:cs typeface="Times New Roman" panose="02020603050405020304" pitchFamily="18" charset="0"/>
              </a:rPr>
              <a:t>Колпашевского</a:t>
            </a:r>
            <a:r>
              <a:rPr lang="ru-RU" sz="1600" dirty="0">
                <a:solidFill>
                  <a:srgbClr val="002060"/>
                </a:solidFill>
                <a:latin typeface="Times New Roman" panose="02020603050405020304" pitchFamily="18" charset="0"/>
                <a:cs typeface="Times New Roman" panose="02020603050405020304" pitchFamily="18" charset="0"/>
              </a:rPr>
              <a:t> района, Томской области</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Труженик тыла</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С юных лет,  подростком уже работал на тракторе. Сначала  учеником, через пару месяцев самостоятельно</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Награждён: </a:t>
            </a:r>
          </a:p>
          <a:p>
            <a:r>
              <a:rPr lang="ru-RU" sz="1600" dirty="0">
                <a:solidFill>
                  <a:srgbClr val="002060"/>
                </a:solidFill>
                <a:latin typeface="Times New Roman" panose="02020603050405020304" pitchFamily="18" charset="0"/>
                <a:cs typeface="Times New Roman" panose="02020603050405020304" pitchFamily="18" charset="0"/>
              </a:rPr>
              <a:t> «За доблестный труд в ВОВ 1941-1945 г.»,</a:t>
            </a:r>
          </a:p>
          <a:p>
            <a:r>
              <a:rPr lang="ru-RU" sz="1600" dirty="0">
                <a:solidFill>
                  <a:srgbClr val="002060"/>
                </a:solidFill>
                <a:latin typeface="Times New Roman" panose="02020603050405020304" pitchFamily="18" charset="0"/>
                <a:cs typeface="Times New Roman" panose="02020603050405020304" pitchFamily="18" charset="0"/>
              </a:rPr>
              <a:t>Медали: «Ветеран труда»,</a:t>
            </a:r>
          </a:p>
          <a:p>
            <a:r>
              <a:rPr lang="ru-RU" sz="1600" dirty="0">
                <a:solidFill>
                  <a:srgbClr val="002060"/>
                </a:solidFill>
                <a:latin typeface="Times New Roman" panose="02020603050405020304" pitchFamily="18" charset="0"/>
                <a:cs typeface="Times New Roman" panose="02020603050405020304" pitchFamily="18" charset="0"/>
              </a:rPr>
              <a:t>«За освоение целинных земель», </a:t>
            </a:r>
          </a:p>
          <a:p>
            <a:r>
              <a:rPr lang="ru-RU" sz="1600" dirty="0">
                <a:solidFill>
                  <a:srgbClr val="002060"/>
                </a:solidFill>
                <a:latin typeface="Times New Roman" panose="02020603050405020304" pitchFamily="18" charset="0"/>
                <a:cs typeface="Times New Roman" panose="02020603050405020304" pitchFamily="18" charset="0"/>
              </a:rPr>
              <a:t> «За доблестный труд в ознаменовании 100-летия со дня рождения </a:t>
            </a:r>
            <a:r>
              <a:rPr lang="ru-RU" sz="1600" dirty="0" err="1">
                <a:solidFill>
                  <a:srgbClr val="002060"/>
                </a:solidFill>
                <a:latin typeface="Times New Roman" panose="02020603050405020304" pitchFamily="18" charset="0"/>
                <a:cs typeface="Times New Roman" panose="02020603050405020304" pitchFamily="18" charset="0"/>
              </a:rPr>
              <a:t>В.И.Ленина</a:t>
            </a:r>
            <a:r>
              <a:rPr lang="ru-RU" sz="1600" dirty="0">
                <a:solidFill>
                  <a:srgbClr val="002060"/>
                </a:solidFill>
                <a:latin typeface="Times New Roman" panose="02020603050405020304" pitchFamily="18" charset="0"/>
                <a:cs typeface="Times New Roman" panose="02020603050405020304" pitchFamily="18" charset="0"/>
              </a:rPr>
              <a:t>»,</a:t>
            </a:r>
          </a:p>
          <a:p>
            <a:r>
              <a:rPr lang="ru-RU" sz="1600" dirty="0">
                <a:solidFill>
                  <a:srgbClr val="002060"/>
                </a:solidFill>
                <a:latin typeface="Times New Roman" panose="02020603050405020304" pitchFamily="18" charset="0"/>
                <a:cs typeface="Times New Roman" panose="02020603050405020304" pitchFamily="18" charset="0"/>
              </a:rPr>
              <a:t>Медали к Юбилеям Победы в ВОВ.</a:t>
            </a:r>
          </a:p>
          <a:p>
            <a:endParaRPr lang="ru-RU" sz="1400" dirty="0">
              <a:latin typeface="Times New Roman" panose="02020603050405020304" pitchFamily="18" charset="0"/>
              <a:cs typeface="Times New Roman" panose="02020603050405020304" pitchFamily="18" charset="0"/>
            </a:endParaRPr>
          </a:p>
        </p:txBody>
      </p:sp>
      <p:pic>
        <p:nvPicPr>
          <p:cNvPr id="3" name="Рисунок 2"/>
          <p:cNvPicPr/>
          <p:nvPr/>
        </p:nvPicPr>
        <p:blipFill rotWithShape="1">
          <a:blip r:embed="rId2" cstate="print">
            <a:extLst>
              <a:ext uri="{28A0092B-C50C-407E-A947-70E740481C1C}">
                <a14:useLocalDpi xmlns:a14="http://schemas.microsoft.com/office/drawing/2010/main" val="0"/>
              </a:ext>
            </a:extLst>
          </a:blip>
          <a:srcRect l="13906" t="7006" r="10972"/>
          <a:stretch/>
        </p:blipFill>
        <p:spPr bwMode="auto">
          <a:xfrm>
            <a:off x="698202" y="1671637"/>
            <a:ext cx="2339182" cy="3514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202" y="5287206"/>
            <a:ext cx="2468563" cy="154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130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9872" y="1029147"/>
            <a:ext cx="5184576" cy="5447645"/>
          </a:xfrm>
          <a:prstGeom prst="rect">
            <a:avLst/>
          </a:prstGeom>
        </p:spPr>
        <p:txBody>
          <a:bodyPr wrap="square">
            <a:spAutoFit/>
          </a:bodyPr>
          <a:lstStyle/>
          <a:p>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err="1" smtClean="0">
                <a:solidFill>
                  <a:srgbClr val="C00000"/>
                </a:solidFill>
                <a:latin typeface="Times New Roman" panose="02020603050405020304" pitchFamily="18" charset="0"/>
                <a:cs typeface="Times New Roman" panose="02020603050405020304" pitchFamily="18" charset="0"/>
              </a:rPr>
              <a:t>Пашковская</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Раиса Ивановна</a:t>
            </a:r>
          </a:p>
          <a:p>
            <a:r>
              <a:rPr lang="ru-RU" sz="2000" dirty="0" smtClean="0">
                <a:solidFill>
                  <a:srgbClr val="C00000"/>
                </a:solidFill>
                <a:latin typeface="Times New Roman" panose="02020603050405020304" pitchFamily="18" charset="0"/>
                <a:cs typeface="Times New Roman" panose="02020603050405020304" pitchFamily="18" charset="0"/>
              </a:rPr>
              <a:t>         Прабабушка  </a:t>
            </a:r>
            <a:r>
              <a:rPr lang="ru-RU" sz="2000" dirty="0" err="1" smtClean="0">
                <a:solidFill>
                  <a:srgbClr val="C00000"/>
                </a:solidFill>
                <a:latin typeface="Times New Roman" panose="02020603050405020304" pitchFamily="18" charset="0"/>
                <a:cs typeface="Times New Roman" panose="02020603050405020304" pitchFamily="18" charset="0"/>
              </a:rPr>
              <a:t>Арчибасовых</a:t>
            </a:r>
            <a:r>
              <a:rPr lang="ru-RU" sz="2000" dirty="0" smtClean="0">
                <a:solidFill>
                  <a:srgbClr val="C00000"/>
                </a:solidFill>
                <a:latin typeface="Times New Roman" panose="02020603050405020304" pitchFamily="18" charset="0"/>
                <a:cs typeface="Times New Roman" panose="02020603050405020304" pitchFamily="18" charset="0"/>
              </a:rPr>
              <a:t> </a:t>
            </a:r>
          </a:p>
          <a:p>
            <a:r>
              <a:rPr lang="ru-RU" sz="2000" dirty="0">
                <a:solidFill>
                  <a:srgbClr val="C00000"/>
                </a:solidFill>
                <a:latin typeface="Times New Roman" panose="02020603050405020304" pitchFamily="18" charset="0"/>
                <a:cs typeface="Times New Roman" panose="02020603050405020304" pitchFamily="18" charset="0"/>
              </a:rPr>
              <a:t> </a:t>
            </a:r>
            <a:r>
              <a:rPr lang="ru-RU" sz="2000" dirty="0" smtClean="0">
                <a:solidFill>
                  <a:srgbClr val="C00000"/>
                </a:solidFill>
                <a:latin typeface="Times New Roman" panose="02020603050405020304" pitchFamily="18" charset="0"/>
                <a:cs typeface="Times New Roman" panose="02020603050405020304" pitchFamily="18" charset="0"/>
              </a:rPr>
              <a:t>                   Тимура и Глеба</a:t>
            </a:r>
            <a:endParaRPr lang="ru-RU" sz="2000" dirty="0">
              <a:solidFill>
                <a:srgbClr val="C00000"/>
              </a:solidFill>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Родилась  Полетаева Раиса Ивановна 1 января 1933  года (88 лет). Отец Иван  Яковлевич и мать Ульяна </a:t>
            </a:r>
            <a:r>
              <a:rPr lang="ru-RU" sz="1600" dirty="0" err="1" smtClean="0">
                <a:solidFill>
                  <a:srgbClr val="002060"/>
                </a:solidFill>
                <a:latin typeface="Times New Roman" panose="02020603050405020304" pitchFamily="18" charset="0"/>
                <a:cs typeface="Times New Roman" panose="02020603050405020304" pitchFamily="18" charset="0"/>
              </a:rPr>
              <a:t>Фроловна</a:t>
            </a:r>
            <a:r>
              <a:rPr lang="ru-RU" sz="1600" dirty="0" smtClean="0">
                <a:solidFill>
                  <a:srgbClr val="002060"/>
                </a:solidFill>
                <a:latin typeface="Times New Roman" panose="02020603050405020304" pitchFamily="18" charset="0"/>
                <a:cs typeface="Times New Roman" panose="02020603050405020304" pitchFamily="18" charset="0"/>
              </a:rPr>
              <a:t> – родители Раисы Ивановны  были сосланы  с Алтая в деревню </a:t>
            </a:r>
            <a:r>
              <a:rPr lang="ru-RU" sz="1600" dirty="0" err="1" smtClean="0">
                <a:solidFill>
                  <a:srgbClr val="002060"/>
                </a:solidFill>
                <a:latin typeface="Times New Roman" panose="02020603050405020304" pitchFamily="18" charset="0"/>
                <a:cs typeface="Times New Roman" panose="02020603050405020304" pitchFamily="18" charset="0"/>
              </a:rPr>
              <a:t>Староабрамкино</a:t>
            </a:r>
            <a:r>
              <a:rPr lang="ru-RU" sz="1600" dirty="0" smtClean="0">
                <a:solidFill>
                  <a:srgbClr val="002060"/>
                </a:solidFill>
                <a:latin typeface="Times New Roman" panose="02020603050405020304" pitchFamily="18" charset="0"/>
                <a:cs typeface="Times New Roman" panose="02020603050405020304" pitchFamily="18" charset="0"/>
              </a:rPr>
              <a:t>. Война застала семью  Полетаевых уже в Сибири. Рае было всего 8 лет. Самый старший из семи детей Полетаевых Георгий ушёл на фронт, отец Иван  Яковлевич служил в трудовой армии.</a:t>
            </a:r>
          </a:p>
          <a:p>
            <a:r>
              <a:rPr lang="ru-RU" sz="1600" dirty="0" smtClean="0">
                <a:solidFill>
                  <a:srgbClr val="002060"/>
                </a:solidFill>
                <a:latin typeface="Times New Roman" panose="02020603050405020304" pitchFamily="18" charset="0"/>
                <a:cs typeface="Times New Roman" panose="02020603050405020304" pitchFamily="18" charset="0"/>
              </a:rPr>
              <a:t>Дети делали всю посильную работу в полях- сеяли и пололи хлеб, собирали с полей оставшиеся после урожая колоски, чтобы  </a:t>
            </a:r>
          </a:p>
          <a:p>
            <a:r>
              <a:rPr lang="ru-RU" sz="1600" dirty="0" smtClean="0">
                <a:solidFill>
                  <a:srgbClr val="002060"/>
                </a:solidFill>
                <a:latin typeface="Times New Roman" panose="02020603050405020304" pitchFamily="18" charset="0"/>
                <a:cs typeface="Times New Roman" panose="02020603050405020304" pitchFamily="18" charset="0"/>
              </a:rPr>
              <a:t>« добро не пропало», метали сено в стога.</a:t>
            </a:r>
          </a:p>
          <a:p>
            <a:r>
              <a:rPr lang="ru-RU" sz="1600" dirty="0" smtClean="0">
                <a:solidFill>
                  <a:srgbClr val="002060"/>
                </a:solidFill>
                <a:latin typeface="Times New Roman" panose="02020603050405020304" pitchFamily="18" charset="0"/>
                <a:cs typeface="Times New Roman" panose="02020603050405020304" pitchFamily="18" charset="0"/>
              </a:rPr>
              <a:t>Несмотря на тяжёлый труд и постоянный голод, Раиса и другие дети, учились в школе.</a:t>
            </a:r>
          </a:p>
          <a:p>
            <a:r>
              <a:rPr lang="ru-RU" sz="1600" dirty="0" smtClean="0">
                <a:solidFill>
                  <a:srgbClr val="002060"/>
                </a:solidFill>
                <a:latin typeface="Times New Roman" panose="02020603050405020304" pitchFamily="18" charset="0"/>
                <a:cs typeface="Times New Roman" panose="02020603050405020304" pitchFamily="18" charset="0"/>
              </a:rPr>
              <a:t>«Когда объявили, что война закончилась, нас распустили со школы. Мы бежали домой, смеялись и радовались, учителя плакали. А мы не понимали, почему все плачут, мы бежали  счастливые домой» – рассказывает Раиса Ивановна.</a:t>
            </a:r>
            <a:endParaRPr lang="ru-RU" sz="16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descr="C:\Users\Садик\AppData\Local\Microsoft\Windows\Temporary Internet Files\Content.Word\IMG_20210505_152616.jpg"/>
          <p:cNvPicPr/>
          <p:nvPr/>
        </p:nvPicPr>
        <p:blipFill>
          <a:blip r:embed="rId2" cstate="print"/>
          <a:srcRect l="5032" t="29701" r="62640" b="14414"/>
          <a:stretch>
            <a:fillRect/>
          </a:stretch>
        </p:blipFill>
        <p:spPr bwMode="auto">
          <a:xfrm>
            <a:off x="467544" y="1700808"/>
            <a:ext cx="2589830" cy="3106207"/>
          </a:xfrm>
          <a:prstGeom prst="rect">
            <a:avLst/>
          </a:prstGeom>
          <a:noFill/>
          <a:ln w="9525">
            <a:noFill/>
            <a:miter lim="800000"/>
            <a:headEnd/>
            <a:tailEnd/>
          </a:ln>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856" y="480701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614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3" y="764704"/>
            <a:ext cx="6336704" cy="6771084"/>
          </a:xfrm>
          <a:prstGeom prst="rect">
            <a:avLst/>
          </a:prstGeom>
        </p:spPr>
        <p:txBody>
          <a:bodyPr wrap="square">
            <a:spAutoFit/>
          </a:bodyPr>
          <a:lstStyle/>
          <a:p>
            <a:r>
              <a:rPr lang="ru-RU" dirty="0" smtClean="0"/>
              <a:t>                         </a:t>
            </a:r>
            <a:r>
              <a:rPr lang="ru-RU" sz="2000" dirty="0" err="1" smtClean="0">
                <a:solidFill>
                  <a:srgbClr val="C00000"/>
                </a:solidFill>
                <a:latin typeface="Times New Roman" panose="02020603050405020304" pitchFamily="18" charset="0"/>
                <a:cs typeface="Times New Roman" panose="02020603050405020304" pitchFamily="18" charset="0"/>
              </a:rPr>
              <a:t>Дунец</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Валерий </a:t>
            </a:r>
            <a:r>
              <a:rPr lang="ru-RU" sz="2000" dirty="0" smtClean="0">
                <a:solidFill>
                  <a:srgbClr val="C00000"/>
                </a:solidFill>
                <a:latin typeface="Times New Roman" panose="02020603050405020304" pitchFamily="18" charset="0"/>
                <a:cs typeface="Times New Roman" panose="02020603050405020304" pitchFamily="18" charset="0"/>
              </a:rPr>
              <a:t>Трофимович</a:t>
            </a:r>
            <a:endParaRPr lang="ru-RU" sz="2000" dirty="0">
              <a:solidFill>
                <a:srgbClr val="C00000"/>
              </a:solidFill>
              <a:latin typeface="Times New Roman" panose="02020603050405020304" pitchFamily="18" charset="0"/>
              <a:cs typeface="Times New Roman" panose="02020603050405020304" pitchFamily="18" charset="0"/>
            </a:endParaRPr>
          </a:p>
          <a:p>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Дедушка </a:t>
            </a:r>
            <a:r>
              <a:rPr lang="ru-RU" sz="2000" dirty="0" err="1" smtClean="0">
                <a:solidFill>
                  <a:srgbClr val="C00000"/>
                </a:solidFill>
                <a:latin typeface="Times New Roman" panose="02020603050405020304" pitchFamily="18" charset="0"/>
                <a:cs typeface="Times New Roman" panose="02020603050405020304" pitchFamily="18" charset="0"/>
              </a:rPr>
              <a:t>Дунец</a:t>
            </a:r>
            <a:r>
              <a:rPr lang="ru-RU" sz="2000" dirty="0" smtClean="0">
                <a:solidFill>
                  <a:srgbClr val="C00000"/>
                </a:solidFill>
                <a:latin typeface="Times New Roman" panose="02020603050405020304" pitchFamily="18" charset="0"/>
                <a:cs typeface="Times New Roman" panose="02020603050405020304" pitchFamily="18" charset="0"/>
              </a:rPr>
              <a:t> Валеры)</a:t>
            </a:r>
            <a:endParaRPr lang="ru-RU" sz="2000" dirty="0">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Валерий </a:t>
            </a:r>
            <a:r>
              <a:rPr lang="ru-RU" sz="1600" dirty="0">
                <a:solidFill>
                  <a:srgbClr val="002060"/>
                </a:solidFill>
                <a:latin typeface="Times New Roman" panose="02020603050405020304" pitchFamily="18" charset="0"/>
                <a:cs typeface="Times New Roman" panose="02020603050405020304" pitchFamily="18" charset="0"/>
              </a:rPr>
              <a:t>Трофимович родился в 1935 году в большой дружной семье. В 1941ему было 6 лет.</a:t>
            </a:r>
          </a:p>
          <a:p>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В 1943 г. добровольцем ушёл на фронт старший брат Владимир 1926 года рождения. И ему было не суждено вернуться в родные края – погиб в 1945году на территории Польши.</a:t>
            </a:r>
          </a:p>
          <a:p>
            <a:r>
              <a:rPr lang="ru-RU" sz="1600" dirty="0" smtClean="0">
                <a:solidFill>
                  <a:srgbClr val="002060"/>
                </a:solidFill>
                <a:latin typeface="Times New Roman" panose="02020603050405020304" pitchFamily="18" charset="0"/>
                <a:cs typeface="Times New Roman" panose="02020603050405020304" pitchFamily="18" charset="0"/>
              </a:rPr>
              <a:t>В </a:t>
            </a:r>
            <a:r>
              <a:rPr lang="ru-RU" sz="1600" dirty="0">
                <a:solidFill>
                  <a:srgbClr val="002060"/>
                </a:solidFill>
                <a:latin typeface="Times New Roman" panose="02020603050405020304" pitchFamily="18" charset="0"/>
                <a:cs typeface="Times New Roman" panose="02020603050405020304" pitchFamily="18" charset="0"/>
              </a:rPr>
              <a:t>1942 году он пошёл в первый класс. Тетрадей не было, сшивали старые газеты, в них писали чернилами, изготовленными из сажи. В школе давали кипяток и немного хлеба. Дома мама пекла картофельные  лепёшки и добавляла туда немного ржаной муки. Казалось, вкуснее еды не бывает</a:t>
            </a:r>
            <a:r>
              <a:rPr lang="ru-RU" sz="1600" dirty="0" smtClean="0">
                <a:solidFill>
                  <a:srgbClr val="002060"/>
                </a:solidFill>
                <a:latin typeface="Times New Roman" panose="02020603050405020304" pitchFamily="18" charset="0"/>
                <a:cs typeface="Times New Roman" panose="02020603050405020304" pitchFamily="18" charset="0"/>
              </a:rPr>
              <a:t>!</a:t>
            </a:r>
          </a:p>
          <a:p>
            <a:r>
              <a:rPr lang="ru-RU" sz="1600" dirty="0">
                <a:solidFill>
                  <a:srgbClr val="002060"/>
                </a:solidFill>
                <a:latin typeface="Times New Roman" panose="02020603050405020304" pitchFamily="18" charset="0"/>
                <a:cs typeface="Times New Roman" panose="02020603050405020304" pitchFamily="18" charset="0"/>
              </a:rPr>
              <a:t>Одеть и обуть было нечего. Мама перешивала на детей, оставшиеся от отца и брата вещи. На ногах зимой носили чуни, летом бегали босиком до самого снега и на всех были одни резиновые калоши, которые почему-то назывались «шахтёрами». </a:t>
            </a:r>
          </a:p>
          <a:p>
            <a:r>
              <a:rPr lang="ru-RU" sz="1600" dirty="0" smtClean="0">
                <a:solidFill>
                  <a:srgbClr val="002060"/>
                </a:solidFill>
                <a:latin typeface="Times New Roman" panose="02020603050405020304" pitchFamily="18" charset="0"/>
                <a:cs typeface="Times New Roman" panose="02020603050405020304" pitchFamily="18" charset="0"/>
              </a:rPr>
              <a:t>Начиная </a:t>
            </a:r>
            <a:r>
              <a:rPr lang="ru-RU" sz="1600" dirty="0">
                <a:solidFill>
                  <a:srgbClr val="002060"/>
                </a:solidFill>
                <a:latin typeface="Times New Roman" panose="02020603050405020304" pitchFamily="18" charset="0"/>
                <a:cs typeface="Times New Roman" panose="02020603050405020304" pitchFamily="18" charset="0"/>
              </a:rPr>
              <a:t>с 1944 года,  Валерий Трофимович стал помогать колхозу «15 лет Октября». 9-летний паренёк пас скот, убирал сено, работал в </a:t>
            </a:r>
            <a:r>
              <a:rPr lang="ru-RU" sz="1600" dirty="0" smtClean="0">
                <a:solidFill>
                  <a:srgbClr val="002060"/>
                </a:solidFill>
                <a:latin typeface="Times New Roman" panose="02020603050405020304" pitchFamily="18" charset="0"/>
                <a:cs typeface="Times New Roman" panose="02020603050405020304" pitchFamily="18" charset="0"/>
              </a:rPr>
              <a:t>поле.</a:t>
            </a:r>
            <a:endParaRPr lang="ru-RU" sz="1600" dirty="0">
              <a:solidFill>
                <a:srgbClr val="002060"/>
              </a:solidFill>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Дети трудились наравне с взрослыми, п</a:t>
            </a:r>
            <a:r>
              <a:rPr lang="ru-RU" sz="1600" dirty="0" smtClean="0">
                <a:solidFill>
                  <a:srgbClr val="002060"/>
                </a:solidFill>
                <a:latin typeface="Times New Roman" panose="02020603050405020304" pitchFamily="18" charset="0"/>
                <a:cs typeface="Times New Roman" panose="02020603050405020304" pitchFamily="18" charset="0"/>
              </a:rPr>
              <a:t>омогали </a:t>
            </a:r>
            <a:r>
              <a:rPr lang="ru-RU" sz="1600" dirty="0">
                <a:solidFill>
                  <a:srgbClr val="002060"/>
                </a:solidFill>
                <a:latin typeface="Times New Roman" panose="02020603050405020304" pitchFamily="18" charset="0"/>
                <a:cs typeface="Times New Roman" panose="02020603050405020304" pitchFamily="18" charset="0"/>
              </a:rPr>
              <a:t>колхозу во всём - молотили, снопы вязали, зерно сдавали, весной сеяли вручную, утопая в грязи выше </a:t>
            </a:r>
            <a:r>
              <a:rPr lang="ru-RU" sz="1600" dirty="0" smtClean="0">
                <a:solidFill>
                  <a:srgbClr val="002060"/>
                </a:solidFill>
                <a:latin typeface="Times New Roman" panose="02020603050405020304" pitchFamily="18" charset="0"/>
                <a:cs typeface="Times New Roman" panose="02020603050405020304" pitchFamily="18" charset="0"/>
              </a:rPr>
              <a:t>колен, зимой </a:t>
            </a:r>
            <a:r>
              <a:rPr lang="ru-RU" sz="1600" dirty="0">
                <a:solidFill>
                  <a:srgbClr val="002060"/>
                </a:solidFill>
                <a:latin typeface="Times New Roman" panose="02020603050405020304" pitchFamily="18" charset="0"/>
                <a:cs typeface="Times New Roman" panose="02020603050405020304" pitchFamily="18" charset="0"/>
              </a:rPr>
              <a:t>собирали посылки на фронт. Девчата вязали для солдат  из овечьей шерсти носки, рукавицы, шарфы, шили кисеты, а мальчишки сколачивали ящики. И верили, беззаветно верили  в </a:t>
            </a:r>
            <a:r>
              <a:rPr lang="ru-RU" sz="1600" dirty="0" smtClean="0">
                <a:solidFill>
                  <a:srgbClr val="002060"/>
                </a:solidFill>
                <a:latin typeface="Times New Roman" panose="02020603050405020304" pitchFamily="18" charset="0"/>
                <a:cs typeface="Times New Roman" panose="02020603050405020304" pitchFamily="18" charset="0"/>
              </a:rPr>
              <a:t>Победу!</a:t>
            </a:r>
            <a:endParaRPr lang="ru-RU" sz="1600" dirty="0">
              <a:solidFill>
                <a:srgbClr val="002060"/>
              </a:solidFill>
              <a:latin typeface="Times New Roman" panose="02020603050405020304" pitchFamily="18" charset="0"/>
              <a:cs typeface="Times New Roman" panose="02020603050405020304" pitchFamily="18" charset="0"/>
            </a:endParaRPr>
          </a:p>
          <a:p>
            <a:endParaRPr lang="ru-RU" sz="1600" dirty="0">
              <a:solidFill>
                <a:srgbClr val="002060"/>
              </a:solidFill>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pic>
        <p:nvPicPr>
          <p:cNvPr id="3" name="Рисунок 2" descr="копия 006"/>
          <p:cNvPicPr/>
          <p:nvPr/>
        </p:nvPicPr>
        <p:blipFill>
          <a:blip r:embed="rId2" cstate="print"/>
          <a:srcRect r="3571" b="4016"/>
          <a:stretch>
            <a:fillRect/>
          </a:stretch>
        </p:blipFill>
        <p:spPr bwMode="auto">
          <a:xfrm>
            <a:off x="251520" y="1556792"/>
            <a:ext cx="2304256" cy="3006891"/>
          </a:xfrm>
          <a:prstGeom prst="rect">
            <a:avLst/>
          </a:prstGeom>
          <a:noFill/>
          <a:ln w="9525">
            <a:noFill/>
            <a:miter lim="800000"/>
            <a:headEnd/>
            <a:tailEnd/>
          </a:ln>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60" y="4563683"/>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572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79304" y="620688"/>
            <a:ext cx="5485184" cy="5878532"/>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C00000"/>
                </a:solidFill>
                <a:latin typeface="Times New Roman" panose="02020603050405020304" pitchFamily="18" charset="0"/>
                <a:cs typeface="Times New Roman" panose="02020603050405020304" pitchFamily="18" charset="0"/>
              </a:rPr>
              <a:t>Дунец</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Раиса Афанасьевна</a:t>
            </a:r>
          </a:p>
          <a:p>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Прабабушка </a:t>
            </a:r>
            <a:r>
              <a:rPr lang="ru-RU" sz="2000" dirty="0" err="1">
                <a:solidFill>
                  <a:srgbClr val="C00000"/>
                </a:solidFill>
                <a:latin typeface="Times New Roman" panose="02020603050405020304" pitchFamily="18" charset="0"/>
                <a:cs typeface="Times New Roman" panose="02020603050405020304" pitchFamily="18" charset="0"/>
              </a:rPr>
              <a:t>Дунец</a:t>
            </a:r>
            <a:r>
              <a:rPr lang="ru-RU" sz="2000" dirty="0">
                <a:solidFill>
                  <a:srgbClr val="C00000"/>
                </a:solidFill>
                <a:latin typeface="Times New Roman" panose="02020603050405020304" pitchFamily="18" charset="0"/>
                <a:cs typeface="Times New Roman" panose="02020603050405020304" pitchFamily="18" charset="0"/>
              </a:rPr>
              <a:t> Давида и Владика )</a:t>
            </a:r>
          </a:p>
          <a:p>
            <a:r>
              <a:rPr lang="ru-RU" sz="1400" dirty="0" smtClean="0">
                <a:solidFill>
                  <a:srgbClr val="002060"/>
                </a:solidFill>
                <a:latin typeface="Times New Roman" panose="02020603050405020304" pitchFamily="18" charset="0"/>
                <a:cs typeface="Times New Roman" panose="02020603050405020304" pitchFamily="18" charset="0"/>
              </a:rPr>
              <a:t>Раиса </a:t>
            </a:r>
            <a:r>
              <a:rPr lang="ru-RU" sz="1400" dirty="0">
                <a:solidFill>
                  <a:srgbClr val="002060"/>
                </a:solidFill>
                <a:latin typeface="Times New Roman" panose="02020603050405020304" pitchFamily="18" charset="0"/>
                <a:cs typeface="Times New Roman" panose="02020603050405020304" pitchFamily="18" charset="0"/>
              </a:rPr>
              <a:t>Афанасьевна одна из многих кто с детства понял – Война это страшно. Тринадцатилетняя девочка уже точно </a:t>
            </a:r>
            <a:r>
              <a:rPr lang="ru-RU" sz="1400" dirty="0" smtClean="0">
                <a:solidFill>
                  <a:srgbClr val="002060"/>
                </a:solidFill>
                <a:latin typeface="Times New Roman" panose="02020603050405020304" pitchFamily="18" charset="0"/>
                <a:cs typeface="Times New Roman" panose="02020603050405020304" pitchFamily="18" charset="0"/>
              </a:rPr>
              <a:t>осознавала, что </a:t>
            </a:r>
            <a:r>
              <a:rPr lang="ru-RU" sz="1400" dirty="0">
                <a:solidFill>
                  <a:srgbClr val="002060"/>
                </a:solidFill>
                <a:latin typeface="Times New Roman" panose="02020603050405020304" pitchFamily="18" charset="0"/>
                <a:cs typeface="Times New Roman" panose="02020603050405020304" pitchFamily="18" charset="0"/>
              </a:rPr>
              <a:t>за этим словом стоят горе и лишения. Она с детства росла без родителей. Вместе с братом они жили у старшей сестры с зятем. Когда началась Война, мужчин забрали на фронт. Зять был командиром взвода, а брат служил в разведке. Погибли оба. 	</a:t>
            </a:r>
          </a:p>
          <a:p>
            <a:r>
              <a:rPr lang="ru-RU" sz="1400" dirty="0">
                <a:solidFill>
                  <a:srgbClr val="002060"/>
                </a:solidFill>
                <a:latin typeface="Times New Roman" panose="02020603050405020304" pitchFamily="18" charset="0"/>
                <a:cs typeface="Times New Roman" panose="02020603050405020304" pitchFamily="18" charset="0"/>
              </a:rPr>
              <a:t>С первых дней Войны пришлось работать в колхозе. Сформировали четыре детских бригады. Чтобы как-то завлечь детей, бригадир придумал соревнование. Каждая бригада боролась за звание лучшей. </a:t>
            </a:r>
            <a:r>
              <a:rPr lang="ru-RU" sz="1400" dirty="0" smtClean="0">
                <a:solidFill>
                  <a:srgbClr val="002060"/>
                </a:solidFill>
                <a:latin typeface="Times New Roman" panose="02020603050405020304" pitchFamily="18" charset="0"/>
                <a:cs typeface="Times New Roman" panose="02020603050405020304" pitchFamily="18" charset="0"/>
              </a:rPr>
              <a:t>Дети </a:t>
            </a:r>
            <a:r>
              <a:rPr lang="ru-RU" sz="1400" dirty="0">
                <a:solidFill>
                  <a:srgbClr val="002060"/>
                </a:solidFill>
                <a:latin typeface="Times New Roman" panose="02020603050405020304" pitchFamily="18" charset="0"/>
                <a:cs typeface="Times New Roman" panose="02020603050405020304" pitchFamily="18" charset="0"/>
              </a:rPr>
              <a:t>убирали на полях хлеб, вручную жали его серпами, веяли зерно и косили сено. Урожаи, по словам Раисы Афанасьевны, в те годы были высокие. Работать приходилось от темна до темна. Особенно трудно было на прополке, сорняками были исколоты в кровь руки и ноги. А лечить эти раны было  не чем, в ход шла простокваша. Порезы долго не заживали. Денег за работу не давали, только кормили. Но даже и эти обеды были  скудные, пара ложек горохового киселя и кусочек хлеба. Вкус этого киселя Раиса </a:t>
            </a:r>
            <a:r>
              <a:rPr lang="ru-RU" sz="1400" dirty="0" err="1">
                <a:solidFill>
                  <a:srgbClr val="002060"/>
                </a:solidFill>
                <a:latin typeface="Times New Roman" panose="02020603050405020304" pitchFamily="18" charset="0"/>
                <a:cs typeface="Times New Roman" panose="02020603050405020304" pitchFamily="18" charset="0"/>
              </a:rPr>
              <a:t>Дунец</a:t>
            </a:r>
            <a:r>
              <a:rPr lang="ru-RU" sz="1400" dirty="0">
                <a:solidFill>
                  <a:srgbClr val="002060"/>
                </a:solidFill>
                <a:latin typeface="Times New Roman" panose="02020603050405020304" pitchFamily="18" charset="0"/>
                <a:cs typeface="Times New Roman" panose="02020603050405020304" pitchFamily="18" charset="0"/>
              </a:rPr>
              <a:t> помнит до сих пор. Есть хотели постоянно. Полевого обеда хватало только на полчаса, хорошо, что рядом лес и можно было нарвать ягод. Окончания уборочной страды ждали как праздника. А это так в действительности и было. Сезон заканчивался танцами и весельем – такая была в колхозе традиция.</a:t>
            </a:r>
          </a:p>
          <a:p>
            <a:r>
              <a:rPr lang="ru-RU" sz="1400" dirty="0" smtClean="0">
                <a:solidFill>
                  <a:srgbClr val="002060"/>
                </a:solidFill>
                <a:latin typeface="Times New Roman" panose="02020603050405020304" pitchFamily="18" charset="0"/>
                <a:cs typeface="Times New Roman" panose="02020603050405020304" pitchFamily="18" charset="0"/>
              </a:rPr>
              <a:t>Зима </a:t>
            </a:r>
            <a:r>
              <a:rPr lang="ru-RU" sz="1400" dirty="0">
                <a:solidFill>
                  <a:srgbClr val="002060"/>
                </a:solidFill>
                <a:latin typeface="Times New Roman" panose="02020603050405020304" pitchFamily="18" charset="0"/>
                <a:cs typeface="Times New Roman" panose="02020603050405020304" pitchFamily="18" charset="0"/>
              </a:rPr>
              <a:t>– самое тяжелое время. В основном перебирали лен, да помогали на ферме. </a:t>
            </a:r>
          </a:p>
        </p:txBody>
      </p:sp>
      <p:pic>
        <p:nvPicPr>
          <p:cNvPr id="3" name="Рисунок 2"/>
          <p:cNvPicPr/>
          <p:nvPr/>
        </p:nvPicPr>
        <p:blipFill>
          <a:blip r:embed="rId2" cstate="print"/>
          <a:srcRect b="4746"/>
          <a:stretch>
            <a:fillRect/>
          </a:stretch>
        </p:blipFill>
        <p:spPr bwMode="auto">
          <a:xfrm>
            <a:off x="107504" y="1484784"/>
            <a:ext cx="3371800" cy="2388493"/>
          </a:xfrm>
          <a:prstGeom prst="rect">
            <a:avLst/>
          </a:prstGeom>
          <a:noFill/>
          <a:ln w="9525">
            <a:noFill/>
            <a:miter lim="800000"/>
            <a:headEnd/>
            <a:tailEnd/>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16" y="435292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70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1840" y="836712"/>
            <a:ext cx="5760640" cy="6155531"/>
          </a:xfrm>
          <a:prstGeom prst="rect">
            <a:avLst/>
          </a:prstGeom>
        </p:spPr>
        <p:txBody>
          <a:bodyPr wrap="square">
            <a:spAutoFit/>
          </a:bodyPr>
          <a:lstStyle/>
          <a:p>
            <a:r>
              <a:rPr lang="ru-RU" dirty="0" smtClean="0">
                <a:solidFill>
                  <a:srgbClr val="C00000"/>
                </a:solidFill>
              </a:rPr>
              <a:t>            </a:t>
            </a:r>
            <a:r>
              <a:rPr lang="ru-RU" sz="2000" dirty="0" err="1" smtClean="0">
                <a:solidFill>
                  <a:srgbClr val="C00000"/>
                </a:solidFill>
                <a:latin typeface="Times New Roman" panose="02020603050405020304" pitchFamily="18" charset="0"/>
                <a:cs typeface="Times New Roman" panose="02020603050405020304" pitchFamily="18" charset="0"/>
              </a:rPr>
              <a:t>Арчибасов</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Александр Михайлович </a:t>
            </a:r>
          </a:p>
          <a:p>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Прадедушка </a:t>
            </a:r>
            <a:r>
              <a:rPr lang="ru-RU" sz="2000" dirty="0" err="1">
                <a:solidFill>
                  <a:srgbClr val="C00000"/>
                </a:solidFill>
                <a:latin typeface="Times New Roman" panose="02020603050405020304" pitchFamily="18" charset="0"/>
                <a:cs typeface="Times New Roman" panose="02020603050405020304" pitchFamily="18" charset="0"/>
              </a:rPr>
              <a:t>Арчибасова</a:t>
            </a:r>
            <a:r>
              <a:rPr lang="ru-RU" sz="2000" dirty="0">
                <a:solidFill>
                  <a:srgbClr val="C00000"/>
                </a:solidFill>
                <a:latin typeface="Times New Roman" panose="02020603050405020304" pitchFamily="18" charset="0"/>
                <a:cs typeface="Times New Roman" panose="02020603050405020304" pitchFamily="18" charset="0"/>
              </a:rPr>
              <a:t> Коли)</a:t>
            </a:r>
          </a:p>
          <a:p>
            <a:endParaRPr lang="ru-RU" sz="2000" dirty="0" smtClean="0">
              <a:latin typeface="Times New Roman" panose="02020603050405020304" pitchFamily="18" charset="0"/>
              <a:cs typeface="Times New Roman" panose="02020603050405020304" pitchFamily="18" charset="0"/>
            </a:endParaRPr>
          </a:p>
          <a:p>
            <a:r>
              <a:rPr lang="ru-RU" sz="1600" dirty="0" smtClean="0">
                <a:solidFill>
                  <a:srgbClr val="002060"/>
                </a:solidFill>
                <a:latin typeface="Times New Roman" panose="02020603050405020304" pitchFamily="18" charset="0"/>
                <a:cs typeface="Times New Roman" panose="02020603050405020304" pitchFamily="18" charset="0"/>
              </a:rPr>
              <a:t>Когда </a:t>
            </a:r>
            <a:r>
              <a:rPr lang="ru-RU" sz="1600" dirty="0">
                <a:solidFill>
                  <a:srgbClr val="002060"/>
                </a:solidFill>
                <a:latin typeface="Times New Roman" panose="02020603050405020304" pitchFamily="18" charset="0"/>
                <a:cs typeface="Times New Roman" panose="02020603050405020304" pitchFamily="18" charset="0"/>
              </a:rPr>
              <a:t>началась Великая Отечественная война, Александру Михайловичу исполнилось 9 лет. </a:t>
            </a:r>
          </a:p>
          <a:p>
            <a:r>
              <a:rPr lang="ru-RU" sz="1600" dirty="0" smtClean="0">
                <a:solidFill>
                  <a:srgbClr val="002060"/>
                </a:solidFill>
                <a:latin typeface="Times New Roman" panose="02020603050405020304" pitchFamily="18" charset="0"/>
                <a:cs typeface="Times New Roman" panose="02020603050405020304" pitchFamily="18" charset="0"/>
              </a:rPr>
              <a:t>Маленького </a:t>
            </a:r>
            <a:r>
              <a:rPr lang="ru-RU" sz="1600" dirty="0">
                <a:solidFill>
                  <a:srgbClr val="002060"/>
                </a:solidFill>
                <a:latin typeface="Times New Roman" panose="02020603050405020304" pitchFamily="18" charset="0"/>
                <a:cs typeface="Times New Roman" panose="02020603050405020304" pitchFamily="18" charset="0"/>
              </a:rPr>
              <a:t>Сашу определили в артель «Заря» сапожником.  Здесь он быстро научился латать обувь, шить сапоги и катать валенки. Приходилось работать наравне с взрослыми. Часть обуви отправляли на фронт</a:t>
            </a:r>
            <a:r>
              <a:rPr lang="ru-RU" sz="1600" dirty="0" smtClean="0">
                <a:solidFill>
                  <a:srgbClr val="002060"/>
                </a:solidFill>
                <a:latin typeface="Times New Roman" panose="02020603050405020304" pitchFamily="18" charset="0"/>
                <a:cs typeface="Times New Roman" panose="02020603050405020304" pitchFamily="18" charset="0"/>
              </a:rPr>
              <a:t>.</a:t>
            </a:r>
            <a:endParaRPr lang="ru-RU" sz="1600" dirty="0">
              <a:solidFill>
                <a:srgbClr val="002060"/>
              </a:solidFill>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За работу платили очень мало, зато  каждый день давали 400 граммов хлеба. В колхозе мама на пять дней получала 2,5 кг муки. Варили овсяный кисель и картошку. Весной было полегче: поспевали лебеда да крапива, со старшим братом ловили рыбу, но всё равно есть хотелось постоянно. Хотя продолжали держать хозяйство, но основную часть масла, мяса, молока приходилось сдавать государству, тем самым помогать фронту. </a:t>
            </a:r>
          </a:p>
          <a:p>
            <a:r>
              <a:rPr lang="ru-RU" sz="1600" dirty="0">
                <a:solidFill>
                  <a:srgbClr val="002060"/>
                </a:solidFill>
                <a:latin typeface="Times New Roman" panose="02020603050405020304" pitchFamily="18" charset="0"/>
                <a:cs typeface="Times New Roman" panose="02020603050405020304" pitchFamily="18" charset="0"/>
              </a:rPr>
              <a:t>В колхозе не хватало рабочих рук и председатель пошел за помощью в артель.  Отказать было нельзя. Собрали детей, в числе которых и оказался  Александр Михайлович. Труд не из легких – зимой на ферме и лесозаготовках, летом - на сенокосе и в поле. Работали, не считаясь ни с чем, и верили в Победу. Она пришла в мае  </a:t>
            </a:r>
            <a:r>
              <a:rPr lang="ru-RU" sz="1600" dirty="0" smtClean="0">
                <a:solidFill>
                  <a:srgbClr val="002060"/>
                </a:solidFill>
                <a:latin typeface="Times New Roman" panose="02020603050405020304" pitchFamily="18" charset="0"/>
                <a:cs typeface="Times New Roman" panose="02020603050405020304" pitchFamily="18" charset="0"/>
              </a:rPr>
              <a:t>1945 года!</a:t>
            </a:r>
            <a:endParaRPr lang="ru-RU" sz="1600" dirty="0">
              <a:solidFill>
                <a:srgbClr val="002060"/>
              </a:solidFill>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pic>
        <p:nvPicPr>
          <p:cNvPr id="3" name="Рисунок 2" descr="копия 002"/>
          <p:cNvPicPr/>
          <p:nvPr/>
        </p:nvPicPr>
        <p:blipFill>
          <a:blip r:embed="rId2" cstate="print"/>
          <a:srcRect/>
          <a:stretch>
            <a:fillRect/>
          </a:stretch>
        </p:blipFill>
        <p:spPr bwMode="auto">
          <a:xfrm>
            <a:off x="179512" y="1844824"/>
            <a:ext cx="2809875" cy="2314575"/>
          </a:xfrm>
          <a:prstGeom prst="rect">
            <a:avLst/>
          </a:prstGeom>
          <a:noFill/>
          <a:ln w="9525">
            <a:noFill/>
            <a:miter lim="800000"/>
            <a:headEnd/>
            <a:tailEnd/>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81" y="443921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246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74578" y="116632"/>
            <a:ext cx="5769421" cy="6801862"/>
          </a:xfrm>
          <a:prstGeom prst="rect">
            <a:avLst/>
          </a:prstGeom>
        </p:spPr>
        <p:txBody>
          <a:bodyPr wrap="square">
            <a:spAutoFit/>
          </a:bodyPr>
          <a:lstStyle/>
          <a:p>
            <a:endParaRPr lang="ru-RU" sz="2000" dirty="0" smtClean="0"/>
          </a:p>
          <a:p>
            <a:r>
              <a:rPr lang="ru-RU" sz="2000" dirty="0" smtClean="0"/>
              <a:t>            </a:t>
            </a:r>
            <a:r>
              <a:rPr lang="ru-RU" sz="2000" dirty="0" smtClean="0">
                <a:solidFill>
                  <a:srgbClr val="C00000"/>
                </a:solidFill>
              </a:rPr>
              <a:t>Шумковы Николай Иванович</a:t>
            </a:r>
          </a:p>
          <a:p>
            <a:r>
              <a:rPr lang="ru-RU" sz="2000" dirty="0">
                <a:solidFill>
                  <a:srgbClr val="C00000"/>
                </a:solidFill>
              </a:rPr>
              <a:t> </a:t>
            </a:r>
            <a:r>
              <a:rPr lang="ru-RU" sz="2000" dirty="0" smtClean="0">
                <a:solidFill>
                  <a:srgbClr val="C00000"/>
                </a:solidFill>
              </a:rPr>
              <a:t>                     Мария Герасимовна</a:t>
            </a:r>
          </a:p>
          <a:p>
            <a:r>
              <a:rPr lang="ru-RU" sz="2000" dirty="0">
                <a:solidFill>
                  <a:srgbClr val="C00000"/>
                </a:solidFill>
              </a:rPr>
              <a:t> </a:t>
            </a:r>
            <a:r>
              <a:rPr lang="ru-RU" sz="2000" dirty="0" smtClean="0">
                <a:solidFill>
                  <a:srgbClr val="C00000"/>
                </a:solidFill>
              </a:rPr>
              <a:t>                (Прадедушка </a:t>
            </a:r>
            <a:r>
              <a:rPr lang="ru-RU" sz="2000" dirty="0">
                <a:solidFill>
                  <a:srgbClr val="C00000"/>
                </a:solidFill>
              </a:rPr>
              <a:t>и прабабушка </a:t>
            </a:r>
            <a:endParaRPr lang="ru-RU" sz="2000" dirty="0" smtClean="0">
              <a:solidFill>
                <a:srgbClr val="C00000"/>
              </a:solidFill>
            </a:endParaRPr>
          </a:p>
          <a:p>
            <a:r>
              <a:rPr lang="ru-RU" sz="2000" dirty="0">
                <a:solidFill>
                  <a:srgbClr val="C00000"/>
                </a:solidFill>
              </a:rPr>
              <a:t> </a:t>
            </a:r>
            <a:r>
              <a:rPr lang="ru-RU" sz="2000" dirty="0" smtClean="0">
                <a:solidFill>
                  <a:srgbClr val="C00000"/>
                </a:solidFill>
              </a:rPr>
              <a:t>                      Шумкова   Кирилла)</a:t>
            </a:r>
            <a:endParaRPr lang="ru-RU" dirty="0">
              <a:solidFill>
                <a:srgbClr val="C00000"/>
              </a:solidFill>
            </a:endParaRPr>
          </a:p>
          <a:p>
            <a:r>
              <a:rPr lang="ru-RU" sz="1400" dirty="0">
                <a:solidFill>
                  <a:srgbClr val="002060"/>
                </a:solidFill>
                <a:latin typeface="Times New Roman" panose="02020603050405020304" pitchFamily="18" charset="0"/>
                <a:cs typeface="Times New Roman" panose="02020603050405020304" pitchFamily="18" charset="0"/>
              </a:rPr>
              <a:t>Супруги Шумковы не могут без слёз вспоминать своё  опалённое войной   детство. В 1941 году им было по 13 лет. </a:t>
            </a:r>
            <a:r>
              <a:rPr lang="ru-RU" sz="1400" dirty="0" smtClean="0">
                <a:solidFill>
                  <a:srgbClr val="002060"/>
                </a:solidFill>
                <a:latin typeface="Times New Roman" panose="02020603050405020304" pitchFamily="18" charset="0"/>
                <a:cs typeface="Times New Roman" panose="02020603050405020304" pitchFamily="18" charset="0"/>
              </a:rPr>
              <a:t> Вначале </a:t>
            </a:r>
            <a:r>
              <a:rPr lang="ru-RU" sz="1400" dirty="0">
                <a:solidFill>
                  <a:srgbClr val="002060"/>
                </a:solidFill>
                <a:latin typeface="Times New Roman" panose="02020603050405020304" pitchFamily="18" charset="0"/>
                <a:cs typeface="Times New Roman" panose="02020603050405020304" pitchFamily="18" charset="0"/>
              </a:rPr>
              <a:t>Николай Иванович работал помощником конюха. А Мария Герасимовна на быках собирала у односельчан молоко, везла  на «молоканку», где его пропускали через сепаратор, а потом на тех же быках отправлялась уже со сливками в </a:t>
            </a:r>
            <a:r>
              <a:rPr lang="ru-RU" sz="1400" dirty="0" err="1">
                <a:solidFill>
                  <a:srgbClr val="002060"/>
                </a:solidFill>
                <a:latin typeface="Times New Roman" panose="02020603050405020304" pitchFamily="18" charset="0"/>
                <a:cs typeface="Times New Roman" panose="02020603050405020304" pitchFamily="18" charset="0"/>
              </a:rPr>
              <a:t>с.Старо-Короткино</a:t>
            </a:r>
            <a:r>
              <a:rPr lang="ru-RU" sz="1400" dirty="0">
                <a:solidFill>
                  <a:srgbClr val="002060"/>
                </a:solidFill>
                <a:latin typeface="Times New Roman" panose="02020603050405020304" pitchFamily="18" charset="0"/>
                <a:cs typeface="Times New Roman" panose="02020603050405020304" pitchFamily="18" charset="0"/>
              </a:rPr>
              <a:t> на маслозавод. </a:t>
            </a:r>
            <a:r>
              <a:rPr lang="ru-RU" sz="1400" dirty="0" smtClean="0">
                <a:solidFill>
                  <a:srgbClr val="002060"/>
                </a:solidFill>
                <a:latin typeface="Times New Roman" panose="02020603050405020304" pitchFamily="18" charset="0"/>
                <a:cs typeface="Times New Roman" panose="02020603050405020304" pitchFamily="18" charset="0"/>
              </a:rPr>
              <a:t>В </a:t>
            </a:r>
            <a:r>
              <a:rPr lang="ru-RU" sz="1400" dirty="0">
                <a:solidFill>
                  <a:srgbClr val="002060"/>
                </a:solidFill>
                <a:latin typeface="Times New Roman" panose="02020603050405020304" pitchFamily="18" charset="0"/>
                <a:cs typeface="Times New Roman" panose="02020603050405020304" pitchFamily="18" charset="0"/>
              </a:rPr>
              <a:t>июне </a:t>
            </a:r>
            <a:r>
              <a:rPr lang="ru-RU" sz="1400" dirty="0" smtClean="0">
                <a:solidFill>
                  <a:srgbClr val="002060"/>
                </a:solidFill>
                <a:latin typeface="Times New Roman" panose="02020603050405020304" pitchFamily="18" charset="0"/>
                <a:cs typeface="Times New Roman" panose="02020603050405020304" pitchFamily="18" charset="0"/>
              </a:rPr>
              <a:t>вся </a:t>
            </a:r>
            <a:r>
              <a:rPr lang="ru-RU" sz="1400" dirty="0">
                <a:solidFill>
                  <a:srgbClr val="002060"/>
                </a:solidFill>
                <a:latin typeface="Times New Roman" panose="02020603050405020304" pitchFamily="18" charset="0"/>
                <a:cs typeface="Times New Roman" panose="02020603050405020304" pitchFamily="18" charset="0"/>
              </a:rPr>
              <a:t>деревня на лугах. Ребятишки работали наравне с взрослыми: младшие с граблями, старшие с косами, самые счастливые – коневоды. На работу были обязаны выходить </a:t>
            </a:r>
            <a:r>
              <a:rPr lang="ru-RU" sz="1400" dirty="0" smtClean="0">
                <a:solidFill>
                  <a:srgbClr val="002060"/>
                </a:solidFill>
                <a:latin typeface="Times New Roman" panose="02020603050405020304" pitchFamily="18" charset="0"/>
                <a:cs typeface="Times New Roman" panose="02020603050405020304" pitchFamily="18" charset="0"/>
              </a:rPr>
              <a:t>все. </a:t>
            </a:r>
            <a:r>
              <a:rPr lang="ru-RU" sz="1400" dirty="0">
                <a:solidFill>
                  <a:srgbClr val="002060"/>
                </a:solidFill>
                <a:latin typeface="Times New Roman" panose="02020603050405020304" pitchFamily="18" charset="0"/>
                <a:cs typeface="Times New Roman" panose="02020603050405020304" pitchFamily="18" charset="0"/>
              </a:rPr>
              <a:t>В свободное время, когда шел дождь, работать на покосе было нельзя, ходили по </a:t>
            </a:r>
            <a:r>
              <a:rPr lang="ru-RU" sz="1400" dirty="0" smtClean="0">
                <a:solidFill>
                  <a:srgbClr val="002060"/>
                </a:solidFill>
                <a:latin typeface="Times New Roman" panose="02020603050405020304" pitchFamily="18" charset="0"/>
                <a:cs typeface="Times New Roman" panose="02020603050405020304" pitchFamily="18" charset="0"/>
              </a:rPr>
              <a:t>ягоды.  </a:t>
            </a:r>
            <a:r>
              <a:rPr lang="ru-RU" sz="1400" dirty="0">
                <a:solidFill>
                  <a:srgbClr val="002060"/>
                </a:solidFill>
                <a:latin typeface="Times New Roman" panose="02020603050405020304" pitchFamily="18" charset="0"/>
                <a:cs typeface="Times New Roman" panose="02020603050405020304" pitchFamily="18" charset="0"/>
              </a:rPr>
              <a:t>Варенье не варили, не было сахара, ягоды сушили, часть оставляли себе на зиму, а большую часть сдавали. На вырученные деньги покупали кое-какую одежду.</a:t>
            </a:r>
          </a:p>
          <a:p>
            <a:r>
              <a:rPr lang="ru-RU" sz="1400" dirty="0" smtClean="0">
                <a:solidFill>
                  <a:srgbClr val="002060"/>
                </a:solidFill>
                <a:latin typeface="Times New Roman" panose="02020603050405020304" pitchFamily="18" charset="0"/>
                <a:cs typeface="Times New Roman" panose="02020603050405020304" pitchFamily="18" charset="0"/>
              </a:rPr>
              <a:t>  Работали </a:t>
            </a:r>
            <a:r>
              <a:rPr lang="ru-RU" sz="1400" dirty="0">
                <a:solidFill>
                  <a:srgbClr val="002060"/>
                </a:solidFill>
                <a:latin typeface="Times New Roman" panose="02020603050405020304" pitchFamily="18" charset="0"/>
                <a:cs typeface="Times New Roman" panose="02020603050405020304" pitchFamily="18" charset="0"/>
              </a:rPr>
              <a:t>и в поле. Бывало, по трое суток работали практически без сна и отдыха. Но никто не жаловался, т. к. все понимали, что фронту как оружие, как патроны был нужен хлеб, без этого врага не одолеть.</a:t>
            </a:r>
          </a:p>
          <a:p>
            <a:r>
              <a:rPr lang="ru-RU" sz="1400" dirty="0">
                <a:solidFill>
                  <a:srgbClr val="002060"/>
                </a:solidFill>
                <a:latin typeface="Times New Roman" panose="02020603050405020304" pitchFamily="18" charset="0"/>
                <a:cs typeface="Times New Roman" panose="02020603050405020304" pitchFamily="18" charset="0"/>
              </a:rPr>
              <a:t>Зимой отправлялись  на лесозаготовку. Одежда была совсем ветхой, а зимы морозные.  Работали по колено в снегу, мёрзли очень. Вот и болят сейчас и руки, и ноги, и спина. </a:t>
            </a:r>
          </a:p>
          <a:p>
            <a:r>
              <a:rPr lang="ru-RU" sz="1400" dirty="0" smtClean="0">
                <a:solidFill>
                  <a:srgbClr val="002060"/>
                </a:solidFill>
                <a:latin typeface="Times New Roman" panose="02020603050405020304" pitchFamily="18" charset="0"/>
                <a:cs typeface="Times New Roman" panose="02020603050405020304" pitchFamily="18" charset="0"/>
              </a:rPr>
              <a:t>    В </a:t>
            </a:r>
            <a:r>
              <a:rPr lang="ru-RU" sz="1400" dirty="0">
                <a:solidFill>
                  <a:srgbClr val="002060"/>
                </a:solidFill>
                <a:latin typeface="Times New Roman" panose="02020603050405020304" pitchFamily="18" charset="0"/>
                <a:cs typeface="Times New Roman" panose="02020603050405020304" pitchFamily="18" charset="0"/>
              </a:rPr>
              <a:t>1944 году семья Марии Герасимовны получила на отца похоронку. Мама не выдержала такого удара и вскоре умерла. Четверо детей остались сиротами. И без того тяжёлая жизнь, казалось,  стала просто невыносимой. Как выживали дети трудно себе представить. Но выстояли, не сломались, выросли достойными людьми. </a:t>
            </a:r>
            <a:r>
              <a:rPr lang="ru-RU" sz="1400" dirty="0" smtClean="0">
                <a:solidFill>
                  <a:srgbClr val="002060"/>
                </a:solidFill>
                <a:latin typeface="Times New Roman" panose="02020603050405020304" pitchFamily="18" charset="0"/>
                <a:cs typeface="Times New Roman" panose="02020603050405020304" pitchFamily="18" charset="0"/>
              </a:rPr>
              <a:t>Все </a:t>
            </a:r>
            <a:r>
              <a:rPr lang="ru-RU" sz="1400" dirty="0">
                <a:solidFill>
                  <a:srgbClr val="002060"/>
                </a:solidFill>
                <a:latin typeface="Times New Roman" panose="02020603050405020304" pitchFamily="18" charset="0"/>
                <a:cs typeface="Times New Roman" panose="02020603050405020304" pitchFamily="18" charset="0"/>
              </a:rPr>
              <a:t>жили верой в победу, в счастливое будущее. </a:t>
            </a:r>
          </a:p>
        </p:txBody>
      </p:sp>
      <p:pic>
        <p:nvPicPr>
          <p:cNvPr id="3" name="Рисунок 2" descr="копия"/>
          <p:cNvPicPr/>
          <p:nvPr/>
        </p:nvPicPr>
        <p:blipFill>
          <a:blip r:embed="rId2" cstate="print"/>
          <a:srcRect/>
          <a:stretch>
            <a:fillRect/>
          </a:stretch>
        </p:blipFill>
        <p:spPr bwMode="auto">
          <a:xfrm>
            <a:off x="107504" y="1816208"/>
            <a:ext cx="3267075" cy="2247900"/>
          </a:xfrm>
          <a:prstGeom prst="rect">
            <a:avLst/>
          </a:prstGeom>
          <a:noFill/>
          <a:ln w="9525">
            <a:noFill/>
            <a:miter lim="800000"/>
            <a:headEnd/>
            <a:tailEnd/>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63234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45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днс\Desktop\IMG-20220424-WA0020.jpg"/>
          <p:cNvPicPr/>
          <p:nvPr/>
        </p:nvPicPr>
        <p:blipFill rotWithShape="1">
          <a:blip r:embed="rId2"/>
          <a:srcRect t="6890" r="24092" b="38849"/>
          <a:stretch/>
        </p:blipFill>
        <p:spPr bwMode="auto">
          <a:xfrm>
            <a:off x="701833" y="466724"/>
            <a:ext cx="2333625" cy="2780581"/>
          </a:xfrm>
          <a:prstGeom prst="rect">
            <a:avLst/>
          </a:prstGeom>
          <a:noFill/>
          <a:ln w="9525">
            <a:noFill/>
            <a:miter lim="800000"/>
            <a:headEnd/>
            <a:tailEnd/>
          </a:ln>
        </p:spPr>
      </p:pic>
      <p:pic>
        <p:nvPicPr>
          <p:cNvPr id="3" name="Рисунок 2" descr="C:\Users\днс\Desktop\IMG-20220424-WA0021.jpg"/>
          <p:cNvPicPr/>
          <p:nvPr/>
        </p:nvPicPr>
        <p:blipFill>
          <a:blip r:embed="rId3"/>
          <a:srcRect l="8289" t="21376" r="22635" b="42313"/>
          <a:stretch>
            <a:fillRect/>
          </a:stretch>
        </p:blipFill>
        <p:spPr bwMode="auto">
          <a:xfrm>
            <a:off x="747796" y="3433803"/>
            <a:ext cx="2381250" cy="2514600"/>
          </a:xfrm>
          <a:prstGeom prst="rect">
            <a:avLst/>
          </a:prstGeom>
          <a:noFill/>
          <a:ln w="9525">
            <a:noFill/>
            <a:miter lim="800000"/>
            <a:headEnd/>
            <a:tailEnd/>
          </a:ln>
        </p:spPr>
      </p:pic>
      <p:sp>
        <p:nvSpPr>
          <p:cNvPr id="4" name="Прямоугольник 3"/>
          <p:cNvSpPr/>
          <p:nvPr/>
        </p:nvSpPr>
        <p:spPr>
          <a:xfrm>
            <a:off x="179512" y="2056686"/>
            <a:ext cx="6678488" cy="5324535"/>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pPr lvl="0"/>
            <a:endParaRPr lang="ru-RU" dirty="0" smtClean="0">
              <a:solidFill>
                <a:prstClr val="black"/>
              </a:solidFill>
            </a:endParaRPr>
          </a:p>
          <a:p>
            <a:pPr lvl="0"/>
            <a:endParaRPr lang="ru-RU" dirty="0">
              <a:solidFill>
                <a:prstClr val="black"/>
              </a:solidFill>
            </a:endParaRPr>
          </a:p>
          <a:p>
            <a:pPr lvl="0"/>
            <a:endParaRPr lang="ru-RU" dirty="0" smtClean="0">
              <a:solidFill>
                <a:prstClr val="black"/>
              </a:solidFill>
            </a:endParaRPr>
          </a:p>
          <a:p>
            <a:endParaRPr lang="ru-RU" dirty="0" smtClean="0">
              <a:solidFill>
                <a:prstClr val="black"/>
              </a:solidFill>
            </a:endParaRPr>
          </a:p>
          <a:p>
            <a:r>
              <a:rPr lang="ru-RU" dirty="0" smtClean="0">
                <a:solidFill>
                  <a:prstClr val="black"/>
                </a:solidFill>
              </a:rPr>
              <a:t>            </a:t>
            </a:r>
          </a:p>
          <a:p>
            <a:endParaRPr lang="ru-RU" dirty="0">
              <a:solidFill>
                <a:prstClr val="black"/>
              </a:solidFill>
            </a:endParaRPr>
          </a:p>
          <a:p>
            <a:r>
              <a:rPr lang="ru-RU" sz="1400" dirty="0" smtClean="0">
                <a:solidFill>
                  <a:srgbClr val="C00000"/>
                </a:solidFill>
                <a:latin typeface="Times New Roman" panose="02020603050405020304" pitchFamily="18" charset="0"/>
                <a:cs typeface="Times New Roman" panose="02020603050405020304" pitchFamily="18" charset="0"/>
              </a:rPr>
              <a:t>           </a:t>
            </a:r>
            <a:r>
              <a:rPr lang="ru-RU" sz="1400" dirty="0" err="1" smtClean="0">
                <a:solidFill>
                  <a:srgbClr val="C00000"/>
                </a:solidFill>
                <a:latin typeface="Times New Roman" panose="02020603050405020304" pitchFamily="18" charset="0"/>
                <a:cs typeface="Times New Roman" panose="02020603050405020304" pitchFamily="18" charset="0"/>
              </a:rPr>
              <a:t>Байкина</a:t>
            </a:r>
            <a:r>
              <a:rPr lang="ru-RU" sz="1400" dirty="0" smtClean="0">
                <a:solidFill>
                  <a:srgbClr val="C00000"/>
                </a:solidFill>
                <a:latin typeface="Times New Roman" panose="02020603050405020304" pitchFamily="18" charset="0"/>
                <a:cs typeface="Times New Roman" panose="02020603050405020304" pitchFamily="18" charset="0"/>
              </a:rPr>
              <a:t> Анна</a:t>
            </a:r>
          </a:p>
          <a:p>
            <a:r>
              <a:rPr lang="ru-RU" sz="1400" dirty="0" smtClean="0">
                <a:solidFill>
                  <a:srgbClr val="C00000"/>
                </a:solidFill>
                <a:latin typeface="Times New Roman" panose="02020603050405020304" pitchFamily="18" charset="0"/>
                <a:cs typeface="Times New Roman" panose="02020603050405020304" pitchFamily="18" charset="0"/>
              </a:rPr>
              <a:t>           Глухова </a:t>
            </a:r>
            <a:r>
              <a:rPr lang="ru-RU" sz="1400" dirty="0">
                <a:solidFill>
                  <a:srgbClr val="C00000"/>
                </a:solidFill>
                <a:latin typeface="Times New Roman" panose="02020603050405020304" pitchFamily="18" charset="0"/>
                <a:cs typeface="Times New Roman" panose="02020603050405020304" pitchFamily="18" charset="0"/>
              </a:rPr>
              <a:t>Анастасия</a:t>
            </a:r>
          </a:p>
          <a:p>
            <a:pPr lvl="0"/>
            <a:r>
              <a:rPr lang="ru-RU" sz="1400" dirty="0" smtClean="0">
                <a:solidFill>
                  <a:srgbClr val="C00000"/>
                </a:solidFill>
                <a:latin typeface="Times New Roman" panose="02020603050405020304" pitchFamily="18" charset="0"/>
                <a:cs typeface="Times New Roman" panose="02020603050405020304" pitchFamily="18" charset="0"/>
              </a:rPr>
              <a:t>           Шумкова </a:t>
            </a:r>
            <a:r>
              <a:rPr lang="ru-RU" sz="1400" dirty="0">
                <a:solidFill>
                  <a:srgbClr val="C00000"/>
                </a:solidFill>
                <a:latin typeface="Times New Roman" panose="02020603050405020304" pitchFamily="18" charset="0"/>
                <a:cs typeface="Times New Roman" panose="02020603050405020304" pitchFamily="18" charset="0"/>
              </a:rPr>
              <a:t>Мария </a:t>
            </a:r>
          </a:p>
          <a:p>
            <a:pPr lvl="0"/>
            <a:r>
              <a:rPr lang="ru-RU" sz="1400" dirty="0" smtClean="0">
                <a:solidFill>
                  <a:srgbClr val="C00000"/>
                </a:solidFill>
                <a:latin typeface="Times New Roman" panose="02020603050405020304" pitchFamily="18" charset="0"/>
                <a:cs typeface="Times New Roman" panose="02020603050405020304" pitchFamily="18" charset="0"/>
              </a:rPr>
              <a:t>          Трифонова Анастасия(слева на право)</a:t>
            </a:r>
            <a:endParaRPr lang="ru-RU" sz="1400" dirty="0">
              <a:solidFill>
                <a:srgbClr val="C00000"/>
              </a:solidFill>
              <a:latin typeface="Times New Roman" panose="02020603050405020304" pitchFamily="18" charset="0"/>
              <a:cs typeface="Times New Roman" panose="02020603050405020304" pitchFamily="18" charset="0"/>
            </a:endParaRPr>
          </a:p>
          <a:p>
            <a:pPr lvl="0"/>
            <a:endParaRPr lang="ru-RU" sz="1400" dirty="0">
              <a:solidFill>
                <a:srgbClr val="C00000"/>
              </a:solidFill>
              <a:latin typeface="Times New Roman" panose="02020603050405020304" pitchFamily="18" charset="0"/>
              <a:cs typeface="Times New Roman" panose="02020603050405020304" pitchFamily="18" charset="0"/>
            </a:endParaRPr>
          </a:p>
          <a:p>
            <a:pPr lvl="0"/>
            <a:endParaRPr lang="ru-RU" dirty="0">
              <a:solidFill>
                <a:prstClr val="black"/>
              </a:solidFill>
            </a:endParaRPr>
          </a:p>
        </p:txBody>
      </p:sp>
      <p:sp>
        <p:nvSpPr>
          <p:cNvPr id="5" name="Прямоугольник 4"/>
          <p:cNvSpPr/>
          <p:nvPr/>
        </p:nvSpPr>
        <p:spPr>
          <a:xfrm>
            <a:off x="3203848" y="935911"/>
            <a:ext cx="5760640" cy="4431983"/>
          </a:xfrm>
          <a:prstGeom prst="rect">
            <a:avLst/>
          </a:prstGeom>
        </p:spPr>
        <p:txBody>
          <a:bodyPr wrap="square">
            <a:spAutoFit/>
          </a:bodyPr>
          <a:lstStyle/>
          <a:p>
            <a:r>
              <a:rPr lang="ru-RU" dirty="0" smtClean="0"/>
              <a:t>                  </a:t>
            </a:r>
            <a:r>
              <a:rPr lang="ru-RU" sz="2000" dirty="0" err="1" smtClean="0">
                <a:solidFill>
                  <a:srgbClr val="C00000"/>
                </a:solidFill>
                <a:latin typeface="Times New Roman" panose="02020603050405020304" pitchFamily="18" charset="0"/>
                <a:cs typeface="Times New Roman" panose="02020603050405020304" pitchFamily="18" charset="0"/>
              </a:rPr>
              <a:t>Байкина</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Анна Дмитриевна </a:t>
            </a:r>
          </a:p>
          <a:p>
            <a:r>
              <a:rPr lang="ru-RU" dirty="0"/>
              <a:t> </a:t>
            </a:r>
            <a:r>
              <a:rPr lang="ru-RU" sz="1600" dirty="0">
                <a:solidFill>
                  <a:srgbClr val="002060"/>
                </a:solidFill>
                <a:latin typeface="Times New Roman" panose="02020603050405020304" pitchFamily="18" charset="0"/>
                <a:cs typeface="Times New Roman" panose="02020603050405020304" pitchFamily="18" charset="0"/>
              </a:rPr>
              <a:t>В 1941 году Анне Дмитриевне исполнилось  </a:t>
            </a:r>
            <a:r>
              <a:rPr lang="ru-RU" sz="1600" dirty="0" smtClean="0">
                <a:solidFill>
                  <a:srgbClr val="002060"/>
                </a:solidFill>
                <a:latin typeface="Times New Roman" panose="02020603050405020304" pitchFamily="18" charset="0"/>
                <a:cs typeface="Times New Roman" panose="02020603050405020304" pitchFamily="18" charset="0"/>
              </a:rPr>
              <a:t>пятнадцать </a:t>
            </a:r>
            <a:r>
              <a:rPr lang="ru-RU" sz="1600" dirty="0">
                <a:solidFill>
                  <a:srgbClr val="002060"/>
                </a:solidFill>
                <a:latin typeface="Times New Roman" panose="02020603050405020304" pitchFamily="18" charset="0"/>
                <a:cs typeface="Times New Roman" panose="02020603050405020304" pitchFamily="18" charset="0"/>
              </a:rPr>
              <a:t>лет. Семья была большая – восемь человек. Главным кормильцем был отец, мама не работала (была инвалидом по зрению). Из  шестерых детей, Анна самая старшая. Она – то и взяла на себя заботу о родных, когда  в 1942 году отец ушёл на фронт. Об учёбе не могло быть и речи, нужно было кормить семью. В колхозе не хватало рабочих рук, и Аня  стала  работать в колхозе. Ответственная и трудолюбивая Аня вскоре стала бригадиром. Председатель увидел в ней человека, который , несмотря на свой юный возраст, может со всей строгостью спросить и с себя, и с остальных. Работали не только на полях, приходилось трудиться и на ферме, и на покосе, а зимой отправлялись на лесозаготовки. В лесу жили в бараках по 120 человек, домой не выезжали по полгода.</a:t>
            </a:r>
          </a:p>
          <a:p>
            <a:endParaRPr lang="ru-RU" dirty="0">
              <a:latin typeface="Times New Roman" panose="02020603050405020304" pitchFamily="18" charset="0"/>
              <a:cs typeface="Times New Roman" panose="02020603050405020304" pitchFamily="18" charset="0"/>
            </a:endParaRPr>
          </a:p>
          <a:p>
            <a:endParaRPr lang="ru-R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324" y="4772819"/>
            <a:ext cx="2715685" cy="203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121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2592288" cy="344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347864" y="1124744"/>
            <a:ext cx="5544616" cy="4832092"/>
          </a:xfrm>
          <a:prstGeom prst="rect">
            <a:avLst/>
          </a:prstGeom>
        </p:spPr>
        <p:txBody>
          <a:bodyPr wrap="square">
            <a:spAutoFit/>
          </a:bodyPr>
          <a:lstStyle/>
          <a:p>
            <a:r>
              <a:rPr lang="ru-RU" dirty="0" smtClean="0"/>
              <a:t>                </a:t>
            </a:r>
            <a:r>
              <a:rPr lang="ru-RU" sz="2000" dirty="0" err="1" smtClean="0">
                <a:solidFill>
                  <a:srgbClr val="C00000"/>
                </a:solidFill>
                <a:latin typeface="Times New Roman" panose="02020603050405020304" pitchFamily="18" charset="0"/>
                <a:cs typeface="Times New Roman" panose="02020603050405020304" pitchFamily="18" charset="0"/>
              </a:rPr>
              <a:t>Носкова</a:t>
            </a:r>
            <a:r>
              <a:rPr lang="ru-RU" sz="2000" dirty="0" smtClean="0">
                <a:solidFill>
                  <a:srgbClr val="C00000"/>
                </a:solidFill>
                <a:latin typeface="Times New Roman" panose="02020603050405020304" pitchFamily="18" charset="0"/>
                <a:cs typeface="Times New Roman" panose="02020603050405020304" pitchFamily="18" charset="0"/>
              </a:rPr>
              <a:t> Мария Ивановна</a:t>
            </a:r>
          </a:p>
          <a:p>
            <a:r>
              <a:rPr lang="ru-RU" sz="1600" dirty="0" smtClean="0">
                <a:solidFill>
                  <a:srgbClr val="002060"/>
                </a:solidFill>
                <a:latin typeface="Times New Roman" panose="02020603050405020304" pitchFamily="18" charset="0"/>
                <a:cs typeface="Times New Roman" panose="02020603050405020304" pitchFamily="18" charset="0"/>
              </a:rPr>
              <a:t>Родилась 26.07.1927г</a:t>
            </a:r>
          </a:p>
          <a:p>
            <a:r>
              <a:rPr lang="ru-RU" sz="1600" dirty="0" smtClean="0">
                <a:solidFill>
                  <a:srgbClr val="002060"/>
                </a:solidFill>
                <a:latin typeface="Times New Roman" panose="02020603050405020304" pitchFamily="18" charset="0"/>
                <a:cs typeface="Times New Roman" panose="02020603050405020304" pitchFamily="18" charset="0"/>
              </a:rPr>
              <a:t>Во время войны в деревне остались старые да малые. Мария работала в колхозе, была бригадиром полеводческой бригады. </a:t>
            </a:r>
            <a:r>
              <a:rPr lang="ru-RU" sz="1600" dirty="0">
                <a:solidFill>
                  <a:srgbClr val="002060"/>
                </a:solidFill>
                <a:latin typeface="Times New Roman" panose="02020603050405020304" pitchFamily="18" charset="0"/>
                <a:cs typeface="Times New Roman" panose="02020603050405020304" pitchFamily="18" charset="0"/>
              </a:rPr>
              <a:t>С</a:t>
            </a:r>
            <a:r>
              <a:rPr lang="ru-RU" sz="1600" dirty="0" smtClean="0">
                <a:solidFill>
                  <a:srgbClr val="002060"/>
                </a:solidFill>
                <a:latin typeface="Times New Roman" panose="02020603050405020304" pitchFamily="18" charset="0"/>
                <a:cs typeface="Times New Roman" panose="02020603050405020304" pitchFamily="18" charset="0"/>
              </a:rPr>
              <a:t> поля почти не уходили от самых посевов до уборки урожая. Почти всё делали вручную, только пахали на тракторах и лошадях. Жали серпами, днём снопы вязали по тысячи в день, а ночью молотили. На сон оставалось всего несколько часов в сутки. Урожаи получали хорошие, трудились все добросовестно, понимали, что – это для фронта, для победы. Председателем колхоза в эти годы в </a:t>
            </a:r>
            <a:r>
              <a:rPr lang="ru-RU" sz="1600" dirty="0" err="1" smtClean="0">
                <a:solidFill>
                  <a:srgbClr val="002060"/>
                </a:solidFill>
                <a:latin typeface="Times New Roman" panose="02020603050405020304" pitchFamily="18" charset="0"/>
                <a:cs typeface="Times New Roman" panose="02020603050405020304" pitchFamily="18" charset="0"/>
              </a:rPr>
              <a:t>Чажемто</a:t>
            </a:r>
            <a:r>
              <a:rPr lang="ru-RU" sz="1600" dirty="0" smtClean="0">
                <a:solidFill>
                  <a:srgbClr val="002060"/>
                </a:solidFill>
                <a:latin typeface="Times New Roman" panose="02020603050405020304" pitchFamily="18" charset="0"/>
                <a:cs typeface="Times New Roman" panose="02020603050405020304" pitchFamily="18" charset="0"/>
              </a:rPr>
              <a:t> был Соболь Семён Иванович. А в колхозе одни старики, старухи  да ребятня. На ноги кроме шахтёрских калош, чуней да лаптей нечего было надеть, юбки да брюки шили из мешковины. Но всё равно работали не жалея себя, сверх сил, чтобы помочь фронту и самим выжить , выстоять. (из воспоминаний Марии Ивановны)</a:t>
            </a:r>
          </a:p>
          <a:p>
            <a:r>
              <a:rPr lang="ru-RU" sz="1600" dirty="0" smtClean="0">
                <a:solidFill>
                  <a:srgbClr val="002060"/>
                </a:solidFill>
                <a:latin typeface="Times New Roman" panose="02020603050405020304" pitchFamily="18" charset="0"/>
                <a:cs typeface="Times New Roman" panose="02020603050405020304" pitchFamily="18" charset="0"/>
              </a:rPr>
              <a:t>В 1946 году награждена орденом Ленина за заслуги перед Родиной во время Великой Отечественной Войны.</a:t>
            </a:r>
            <a:endParaRPr lang="ru-RU" sz="1600" dirty="0">
              <a:solidFill>
                <a:srgbClr val="00206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51" y="4797152"/>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76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3608" y="751344"/>
            <a:ext cx="7416824" cy="4955203"/>
          </a:xfrm>
          <a:prstGeom prst="rect">
            <a:avLst/>
          </a:prstGeom>
        </p:spPr>
        <p:txBody>
          <a:bodyPr wrap="square">
            <a:spAutoFit/>
          </a:bodyPr>
          <a:lstStyle/>
          <a:p>
            <a:r>
              <a:rPr lang="ru-RU" sz="2000" dirty="0" smtClean="0">
                <a:solidFill>
                  <a:srgbClr val="002060"/>
                </a:solidFill>
                <a:latin typeface="Times New Roman" panose="02020603050405020304" pitchFamily="18" charset="0"/>
                <a:cs typeface="Times New Roman" panose="02020603050405020304" pitchFamily="18" charset="0"/>
              </a:rPr>
              <a:t>22 июня  1941 года прозвучали </a:t>
            </a:r>
            <a:r>
              <a:rPr lang="ru-RU" sz="2000" dirty="0">
                <a:solidFill>
                  <a:srgbClr val="002060"/>
                </a:solidFill>
                <a:latin typeface="Times New Roman" panose="02020603050405020304" pitchFamily="18" charset="0"/>
                <a:cs typeface="Times New Roman" panose="02020603050405020304" pitchFamily="18" charset="0"/>
              </a:rPr>
              <a:t>слова бьющие прямо в сердце. «Внимание! Говорит Москва Передаём важное правительственное сообщение. Сегодня в 4 часа утра без всякого объявления войны германские вооружённые силы атаковали границы нашего государства».</a:t>
            </a:r>
          </a:p>
          <a:p>
            <a:endParaRPr lang="ru-RU" dirty="0"/>
          </a:p>
          <a:p>
            <a:pPr algn="ctr"/>
            <a:r>
              <a:rPr lang="ru-RU" sz="2000" dirty="0" smtClean="0">
                <a:solidFill>
                  <a:srgbClr val="A50021"/>
                </a:solidFill>
                <a:latin typeface="Times New Roman" panose="02020603050405020304" pitchFamily="18" charset="0"/>
                <a:cs typeface="Times New Roman" panose="02020603050405020304" pitchFamily="18" charset="0"/>
              </a:rPr>
              <a:t>                     А </a:t>
            </a:r>
            <a:r>
              <a:rPr lang="ru-RU" sz="2000" dirty="0">
                <a:solidFill>
                  <a:srgbClr val="A50021"/>
                </a:solidFill>
                <a:latin typeface="Times New Roman" panose="02020603050405020304" pitchFamily="18" charset="0"/>
                <a:cs typeface="Times New Roman" panose="02020603050405020304" pitchFamily="18" charset="0"/>
              </a:rPr>
              <a:t>мы не стали памяти </a:t>
            </a:r>
            <a:r>
              <a:rPr lang="ru-RU" sz="2000" dirty="0" smtClean="0">
                <a:solidFill>
                  <a:srgbClr val="A50021"/>
                </a:solidFill>
                <a:latin typeface="Times New Roman" panose="02020603050405020304" pitchFamily="18" charset="0"/>
                <a:cs typeface="Times New Roman" panose="02020603050405020304" pitchFamily="18" charset="0"/>
              </a:rPr>
              <a:t>перечить</a:t>
            </a:r>
          </a:p>
          <a:p>
            <a:pPr algn="ctr"/>
            <a:r>
              <a:rPr lang="ru-RU" sz="2000" dirty="0" smtClean="0">
                <a:solidFill>
                  <a:srgbClr val="A50021"/>
                </a:solidFill>
                <a:latin typeface="Times New Roman" panose="02020603050405020304" pitchFamily="18" charset="0"/>
                <a:cs typeface="Times New Roman" panose="02020603050405020304" pitchFamily="18" charset="0"/>
              </a:rPr>
              <a:t>                     И, вспомнив дни далёкие, когда </a:t>
            </a:r>
          </a:p>
          <a:p>
            <a:pPr algn="ctr"/>
            <a:r>
              <a:rPr lang="ru-RU" sz="2000" dirty="0" smtClean="0">
                <a:solidFill>
                  <a:srgbClr val="A50021"/>
                </a:solidFill>
                <a:latin typeface="Times New Roman" panose="02020603050405020304" pitchFamily="18" charset="0"/>
                <a:cs typeface="Times New Roman" panose="02020603050405020304" pitchFamily="18" charset="0"/>
              </a:rPr>
              <a:t>                 Упала </a:t>
            </a:r>
            <a:r>
              <a:rPr lang="ru-RU" sz="2000" dirty="0">
                <a:solidFill>
                  <a:srgbClr val="A50021"/>
                </a:solidFill>
                <a:latin typeface="Times New Roman" panose="02020603050405020304" pitchFamily="18" charset="0"/>
                <a:cs typeface="Times New Roman" panose="02020603050405020304" pitchFamily="18" charset="0"/>
              </a:rPr>
              <a:t>им на маленькие </a:t>
            </a:r>
            <a:r>
              <a:rPr lang="ru-RU" sz="2000" dirty="0" smtClean="0">
                <a:solidFill>
                  <a:srgbClr val="A50021"/>
                </a:solidFill>
                <a:latin typeface="Times New Roman" panose="02020603050405020304" pitchFamily="18" charset="0"/>
                <a:cs typeface="Times New Roman" panose="02020603050405020304" pitchFamily="18" charset="0"/>
              </a:rPr>
              <a:t>плечи</a:t>
            </a:r>
          </a:p>
          <a:p>
            <a:pPr algn="ctr"/>
            <a:r>
              <a:rPr lang="ru-RU" sz="2000" dirty="0" smtClean="0">
                <a:solidFill>
                  <a:srgbClr val="A50021"/>
                </a:solidFill>
                <a:latin typeface="Times New Roman" panose="02020603050405020304" pitchFamily="18" charset="0"/>
                <a:cs typeface="Times New Roman" panose="02020603050405020304" pitchFamily="18" charset="0"/>
              </a:rPr>
              <a:t>            Огромная </a:t>
            </a:r>
            <a:r>
              <a:rPr lang="ru-RU" sz="2000" dirty="0">
                <a:solidFill>
                  <a:srgbClr val="A50021"/>
                </a:solidFill>
                <a:latin typeface="Times New Roman" panose="02020603050405020304" pitchFamily="18" charset="0"/>
                <a:cs typeface="Times New Roman" panose="02020603050405020304" pitchFamily="18" charset="0"/>
              </a:rPr>
              <a:t>не детская беда</a:t>
            </a:r>
          </a:p>
          <a:p>
            <a:pPr algn="ctr"/>
            <a:r>
              <a:rPr lang="ru-RU" sz="2000" dirty="0">
                <a:solidFill>
                  <a:srgbClr val="A50021"/>
                </a:solidFill>
                <a:latin typeface="Times New Roman" panose="02020603050405020304" pitchFamily="18" charset="0"/>
                <a:cs typeface="Times New Roman" panose="02020603050405020304" pitchFamily="18" charset="0"/>
              </a:rPr>
              <a:t> </a:t>
            </a:r>
            <a:r>
              <a:rPr lang="ru-RU" sz="2000" dirty="0" smtClean="0">
                <a:solidFill>
                  <a:srgbClr val="A50021"/>
                </a:solidFill>
                <a:latin typeface="Times New Roman" panose="02020603050405020304" pitchFamily="18" charset="0"/>
                <a:cs typeface="Times New Roman" panose="02020603050405020304" pitchFamily="18" charset="0"/>
              </a:rPr>
              <a:t>                          Была </a:t>
            </a:r>
            <a:r>
              <a:rPr lang="ru-RU" sz="2000" dirty="0">
                <a:solidFill>
                  <a:srgbClr val="A50021"/>
                </a:solidFill>
                <a:latin typeface="Times New Roman" panose="02020603050405020304" pitchFamily="18" charset="0"/>
                <a:cs typeface="Times New Roman" panose="02020603050405020304" pitchFamily="18" charset="0"/>
              </a:rPr>
              <a:t>земля и жесткой и метельной</a:t>
            </a:r>
          </a:p>
          <a:p>
            <a:pPr algn="ctr"/>
            <a:r>
              <a:rPr lang="ru-RU" sz="2000" dirty="0">
                <a:solidFill>
                  <a:srgbClr val="A50021"/>
                </a:solidFill>
                <a:latin typeface="Times New Roman" panose="02020603050405020304" pitchFamily="18" charset="0"/>
                <a:cs typeface="Times New Roman" panose="02020603050405020304" pitchFamily="18" charset="0"/>
              </a:rPr>
              <a:t> </a:t>
            </a:r>
            <a:r>
              <a:rPr lang="ru-RU" sz="2000" dirty="0" smtClean="0">
                <a:solidFill>
                  <a:srgbClr val="A50021"/>
                </a:solidFill>
                <a:latin typeface="Times New Roman" panose="02020603050405020304" pitchFamily="18" charset="0"/>
                <a:cs typeface="Times New Roman" panose="02020603050405020304" pitchFamily="18" charset="0"/>
              </a:rPr>
              <a:t>                    Была </a:t>
            </a:r>
            <a:r>
              <a:rPr lang="ru-RU" sz="2000" dirty="0">
                <a:solidFill>
                  <a:srgbClr val="A50021"/>
                </a:solidFill>
                <a:latin typeface="Times New Roman" panose="02020603050405020304" pitchFamily="18" charset="0"/>
                <a:cs typeface="Times New Roman" panose="02020603050405020304" pitchFamily="18" charset="0"/>
              </a:rPr>
              <a:t>судьба у всех людей одна </a:t>
            </a:r>
          </a:p>
          <a:p>
            <a:pPr algn="ctr"/>
            <a:r>
              <a:rPr lang="ru-RU" sz="2000" dirty="0" smtClean="0">
                <a:solidFill>
                  <a:srgbClr val="A50021"/>
                </a:solidFill>
                <a:latin typeface="Times New Roman" panose="02020603050405020304" pitchFamily="18" charset="0"/>
                <a:cs typeface="Times New Roman" panose="02020603050405020304" pitchFamily="18" charset="0"/>
              </a:rPr>
              <a:t>                          У </a:t>
            </a:r>
            <a:r>
              <a:rPr lang="ru-RU" sz="2000" dirty="0">
                <a:solidFill>
                  <a:srgbClr val="A50021"/>
                </a:solidFill>
                <a:latin typeface="Times New Roman" panose="02020603050405020304" pitchFamily="18" charset="0"/>
                <a:cs typeface="Times New Roman" panose="02020603050405020304" pitchFamily="18" charset="0"/>
              </a:rPr>
              <a:t>них и детства не было отдельно, </a:t>
            </a:r>
          </a:p>
          <a:p>
            <a:pPr algn="ctr"/>
            <a:r>
              <a:rPr lang="ru-RU" sz="2000" dirty="0" smtClean="0">
                <a:solidFill>
                  <a:srgbClr val="A50021"/>
                </a:solidFill>
                <a:latin typeface="Times New Roman" panose="02020603050405020304" pitchFamily="18" charset="0"/>
                <a:cs typeface="Times New Roman" panose="02020603050405020304" pitchFamily="18" charset="0"/>
              </a:rPr>
              <a:t>                           А </a:t>
            </a:r>
            <a:r>
              <a:rPr lang="ru-RU" sz="2000" dirty="0">
                <a:solidFill>
                  <a:srgbClr val="A50021"/>
                </a:solidFill>
                <a:latin typeface="Times New Roman" panose="02020603050405020304" pitchFamily="18" charset="0"/>
                <a:cs typeface="Times New Roman" panose="02020603050405020304" pitchFamily="18" charset="0"/>
              </a:rPr>
              <a:t>были вместе – детство и война… </a:t>
            </a:r>
          </a:p>
          <a:p>
            <a:pPr algn="ctr"/>
            <a:r>
              <a:rPr lang="ru-RU" sz="2000" dirty="0" smtClean="0">
                <a:solidFill>
                  <a:srgbClr val="A50021"/>
                </a:solidFill>
                <a:latin typeface="Times New Roman" panose="02020603050405020304" pitchFamily="18" charset="0"/>
                <a:cs typeface="Times New Roman" panose="02020603050405020304" pitchFamily="18" charset="0"/>
              </a:rPr>
              <a:t>                 Что </a:t>
            </a:r>
            <a:r>
              <a:rPr lang="ru-RU" sz="2000" dirty="0">
                <a:solidFill>
                  <a:srgbClr val="A50021"/>
                </a:solidFill>
                <a:latin typeface="Times New Roman" panose="02020603050405020304" pitchFamily="18" charset="0"/>
                <a:cs typeface="Times New Roman" panose="02020603050405020304" pitchFamily="18" charset="0"/>
              </a:rPr>
              <a:t>вы знаете о детях войны?</a:t>
            </a:r>
          </a:p>
          <a:p>
            <a:pPr algn="ctr"/>
            <a:endParaRPr lang="ru-RU" dirty="0">
              <a:solidFill>
                <a:srgbClr val="A5002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852936"/>
            <a:ext cx="2615179" cy="2288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476" y="5643613"/>
            <a:ext cx="590708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515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нс\Desktop\9 мая\Фишер Л.Ф..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272" y="972022"/>
            <a:ext cx="2376264" cy="327506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27784" y="260648"/>
            <a:ext cx="6408712" cy="6494085"/>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smtClean="0">
                <a:solidFill>
                  <a:srgbClr val="C00000"/>
                </a:solidFill>
                <a:latin typeface="Times New Roman" panose="02020603050405020304" pitchFamily="18" charset="0"/>
                <a:cs typeface="Times New Roman" panose="02020603050405020304" pitchFamily="18" charset="0"/>
              </a:rPr>
              <a:t>Лариса Федоровна Фишер</a:t>
            </a:r>
          </a:p>
          <a:p>
            <a:r>
              <a:rPr lang="ru-RU" sz="1600" dirty="0" smtClean="0">
                <a:solidFill>
                  <a:srgbClr val="002060"/>
                </a:solidFill>
                <a:latin typeface="Times New Roman" panose="02020603050405020304" pitchFamily="18" charset="0"/>
                <a:cs typeface="Times New Roman" panose="02020603050405020304" pitchFamily="18" charset="0"/>
              </a:rPr>
              <a:t>Родилась </a:t>
            </a:r>
            <a:r>
              <a:rPr lang="ru-RU" sz="1600" dirty="0">
                <a:solidFill>
                  <a:srgbClr val="002060"/>
                </a:solidFill>
                <a:latin typeface="Times New Roman" panose="02020603050405020304" pitchFamily="18" charset="0"/>
                <a:cs typeface="Times New Roman" panose="02020603050405020304" pitchFamily="18" charset="0"/>
              </a:rPr>
              <a:t>14 октября 1942 года. Ее родители встретились на фронте, вместе воевали под Сталинградом. Ее мама была военным врачом, а отец – командиром взвода. </a:t>
            </a:r>
            <a:r>
              <a:rPr lang="ru-RU" sz="1600" dirty="0" smtClean="0">
                <a:solidFill>
                  <a:srgbClr val="002060"/>
                </a:solidFill>
                <a:latin typeface="Times New Roman" panose="02020603050405020304" pitchFamily="18" charset="0"/>
                <a:cs typeface="Times New Roman" panose="02020603050405020304" pitchFamily="18" charset="0"/>
              </a:rPr>
              <a:t>Осенью </a:t>
            </a:r>
            <a:r>
              <a:rPr lang="ru-RU" sz="1600" dirty="0">
                <a:solidFill>
                  <a:srgbClr val="002060"/>
                </a:solidFill>
                <a:latin typeface="Times New Roman" panose="02020603050405020304" pitchFamily="18" charset="0"/>
                <a:cs typeface="Times New Roman" panose="02020603050405020304" pitchFamily="18" charset="0"/>
              </a:rPr>
              <a:t>1942 года мама вернулась в </a:t>
            </a:r>
            <a:r>
              <a:rPr lang="ru-RU" sz="1600" dirty="0" err="1">
                <a:solidFill>
                  <a:srgbClr val="002060"/>
                </a:solidFill>
                <a:latin typeface="Times New Roman" panose="02020603050405020304" pitchFamily="18" charset="0"/>
                <a:cs typeface="Times New Roman" panose="02020603050405020304" pitchFamily="18" charset="0"/>
              </a:rPr>
              <a:t>Каргасок</a:t>
            </a:r>
            <a:r>
              <a:rPr lang="ru-RU" sz="1600" dirty="0">
                <a:solidFill>
                  <a:srgbClr val="002060"/>
                </a:solidFill>
                <a:latin typeface="Times New Roman" panose="02020603050405020304" pitchFamily="18" charset="0"/>
                <a:cs typeface="Times New Roman" panose="02020603050405020304" pitchFamily="18" charset="0"/>
              </a:rPr>
              <a:t>, где и родилась Лариса. В 1944 году они с мамой отправились к отцу в Краснодарский край, где была часть отца, и госпиталь, в котором предстояло работать маме. Лариса Федоровна вспоминала игрушки, которые мама делала ей из остатков использованных </a:t>
            </a:r>
            <a:r>
              <a:rPr lang="ru-RU" sz="1600" dirty="0" smtClean="0">
                <a:solidFill>
                  <a:srgbClr val="002060"/>
                </a:solidFill>
                <a:latin typeface="Times New Roman" panose="02020603050405020304" pitchFamily="18" charset="0"/>
                <a:cs typeface="Times New Roman" panose="02020603050405020304" pitchFamily="18" charset="0"/>
              </a:rPr>
              <a:t>бинтов</a:t>
            </a:r>
            <a:r>
              <a:rPr lang="ru-RU" sz="1600" dirty="0">
                <a:solidFill>
                  <a:srgbClr val="002060"/>
                </a:solidFill>
                <a:latin typeface="Times New Roman" panose="02020603050405020304" pitchFamily="18" charset="0"/>
                <a:cs typeface="Times New Roman" panose="02020603050405020304" pitchFamily="18" charset="0"/>
              </a:rPr>
              <a:t>.</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Мама работала в госпитале, отец воевал, Ларисе часто приходилось быть с мамой и помогать раненым. Приносить воду, выполнять какие-то небольшие поручения. А ведь ей было всего 2-3 </a:t>
            </a:r>
            <a:r>
              <a:rPr lang="ru-RU" sz="1600" dirty="0" smtClean="0">
                <a:solidFill>
                  <a:srgbClr val="002060"/>
                </a:solidFill>
                <a:latin typeface="Times New Roman" panose="02020603050405020304" pitchFamily="18" charset="0"/>
                <a:cs typeface="Times New Roman" panose="02020603050405020304" pitchFamily="18" charset="0"/>
              </a:rPr>
              <a:t>года! После </a:t>
            </a:r>
            <a:r>
              <a:rPr lang="ru-RU" sz="1600" dirty="0">
                <a:solidFill>
                  <a:srgbClr val="002060"/>
                </a:solidFill>
                <a:latin typeface="Times New Roman" panose="02020603050405020304" pitchFamily="18" charset="0"/>
                <a:cs typeface="Times New Roman" panose="02020603050405020304" pitchFamily="18" charset="0"/>
              </a:rPr>
              <a:t>войны Лариса с мамой вернулись в </a:t>
            </a:r>
            <a:r>
              <a:rPr lang="ru-RU" sz="1600" dirty="0" err="1">
                <a:solidFill>
                  <a:srgbClr val="002060"/>
                </a:solidFill>
                <a:latin typeface="Times New Roman" panose="02020603050405020304" pitchFamily="18" charset="0"/>
                <a:cs typeface="Times New Roman" panose="02020603050405020304" pitchFamily="18" charset="0"/>
              </a:rPr>
              <a:t>Каргасок</a:t>
            </a:r>
            <a:r>
              <a:rPr lang="ru-RU" sz="1600" dirty="0">
                <a:solidFill>
                  <a:srgbClr val="002060"/>
                </a:solidFill>
                <a:latin typeface="Times New Roman" panose="02020603050405020304" pitchFamily="18" charset="0"/>
                <a:cs typeface="Times New Roman" panose="02020603050405020304" pitchFamily="18" charset="0"/>
              </a:rPr>
              <a:t>, мама работала в сельской больнице, Лариса с бабушкой Анной была дома. Приходилось много работать в огороде, и маленькая Лариса всегда помогала бабушке растить урожай, ухаживать за коровой. В детстве у Ларисы Федоровны было много труда, как и у всех людей в послевоенное время. Помнила она и голодные дни, когда не хватало продуктов для питания. Привычка к труду осталась у Ларисы Федоровны на всю жизнь. Она закончила в </a:t>
            </a:r>
            <a:r>
              <a:rPr lang="ru-RU" sz="1600" dirty="0" err="1">
                <a:solidFill>
                  <a:srgbClr val="002060"/>
                </a:solidFill>
                <a:latin typeface="Times New Roman" panose="02020603050405020304" pitchFamily="18" charset="0"/>
                <a:cs typeface="Times New Roman" panose="02020603050405020304" pitchFamily="18" charset="0"/>
              </a:rPr>
              <a:t>Каргаске</a:t>
            </a:r>
            <a:r>
              <a:rPr lang="ru-RU" sz="1600" dirty="0">
                <a:solidFill>
                  <a:srgbClr val="002060"/>
                </a:solidFill>
                <a:latin typeface="Times New Roman" panose="02020603050405020304" pitchFamily="18" charset="0"/>
                <a:cs typeface="Times New Roman" panose="02020603050405020304" pitchFamily="18" charset="0"/>
              </a:rPr>
              <a:t> школу, закончила фармацевтическое отделение Томского медицинского института. Много лет работала в аптеке провизором, с 1986 года преподавала фармакологию в Томском фармацевтическом </a:t>
            </a:r>
            <a:r>
              <a:rPr lang="ru-RU" sz="1600" dirty="0" smtClean="0">
                <a:solidFill>
                  <a:srgbClr val="002060"/>
                </a:solidFill>
                <a:latin typeface="Times New Roman" panose="02020603050405020304" pitchFamily="18" charset="0"/>
                <a:cs typeface="Times New Roman" panose="02020603050405020304" pitchFamily="18" charset="0"/>
              </a:rPr>
              <a:t>училище. Умерла </a:t>
            </a:r>
            <a:r>
              <a:rPr lang="ru-RU" sz="1600" dirty="0">
                <a:solidFill>
                  <a:srgbClr val="002060"/>
                </a:solidFill>
                <a:latin typeface="Times New Roman" panose="02020603050405020304" pitchFamily="18" charset="0"/>
                <a:cs typeface="Times New Roman" panose="02020603050405020304" pitchFamily="18" charset="0"/>
              </a:rPr>
              <a:t>Лариса Федоровна 16 февраля 2022 года.</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5" y="4437112"/>
            <a:ext cx="2725737"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790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Рисунок 1" descr="C:\Users\днс\Desktop\9 мая\IMG-20220501-WA0008.jpg"/>
          <p:cNvPicPr>
            <a:picLocks noChangeAspect="1" noChangeArrowheads="1"/>
          </p:cNvPicPr>
          <p:nvPr/>
        </p:nvPicPr>
        <p:blipFill>
          <a:blip r:embed="rId2" cstate="print">
            <a:extLst>
              <a:ext uri="{28A0092B-C50C-407E-A947-70E740481C1C}">
                <a14:useLocalDpi xmlns:a14="http://schemas.microsoft.com/office/drawing/2010/main" val="0"/>
              </a:ext>
            </a:extLst>
          </a:blip>
          <a:srcRect t="16887" r="14386"/>
          <a:stretch>
            <a:fillRect/>
          </a:stretch>
        </p:blipFill>
        <p:spPr bwMode="auto">
          <a:xfrm>
            <a:off x="231676" y="1124744"/>
            <a:ext cx="2612132" cy="337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915816" y="908720"/>
            <a:ext cx="6120680" cy="5109091"/>
          </a:xfrm>
          <a:prstGeom prst="rect">
            <a:avLst/>
          </a:prstGeom>
        </p:spPr>
        <p:txBody>
          <a:bodyPr wrap="square">
            <a:spAutoFit/>
          </a:bodyPr>
          <a:lstStyle/>
          <a:p>
            <a:r>
              <a:rPr lang="ru-RU" dirty="0" smtClean="0"/>
              <a:t>                      </a:t>
            </a:r>
          </a:p>
          <a:p>
            <a:r>
              <a:rPr lang="ru-RU" dirty="0" smtClean="0"/>
              <a:t>                   </a:t>
            </a:r>
            <a:r>
              <a:rPr lang="ru-RU" sz="2000" dirty="0" smtClean="0">
                <a:solidFill>
                  <a:srgbClr val="C00000"/>
                </a:solidFill>
              </a:rPr>
              <a:t>Трофимова  </a:t>
            </a:r>
            <a:r>
              <a:rPr lang="ru-RU" sz="2000" dirty="0">
                <a:solidFill>
                  <a:srgbClr val="C00000"/>
                </a:solidFill>
              </a:rPr>
              <a:t>Мария Дмитриевна</a:t>
            </a:r>
          </a:p>
          <a:p>
            <a:r>
              <a:rPr lang="ru-RU" dirty="0"/>
              <a:t>     </a:t>
            </a:r>
            <a:r>
              <a:rPr lang="ru-RU" sz="1600" dirty="0">
                <a:solidFill>
                  <a:srgbClr val="002060"/>
                </a:solidFill>
                <a:latin typeface="Times New Roman" panose="02020603050405020304" pitchFamily="18" charset="0"/>
                <a:cs typeface="Times New Roman" panose="02020603050405020304" pitchFamily="18" charset="0"/>
              </a:rPr>
              <a:t>Родилась Мария Дмитриевна 01.04.1925г в далёком Татарстане. Но, как и многих, военное время привело её вместе с семьёй в Сибирь. А семья была не маленькая – семь человек. В 1941 году отец ушёл на фронт, и Трофимовы перебрались к родственникам в село </a:t>
            </a:r>
            <a:r>
              <a:rPr lang="ru-RU" sz="1600" dirty="0" err="1">
                <a:solidFill>
                  <a:srgbClr val="002060"/>
                </a:solidFill>
                <a:latin typeface="Times New Roman" panose="02020603050405020304" pitchFamily="18" charset="0"/>
                <a:cs typeface="Times New Roman" panose="02020603050405020304" pitchFamily="18" charset="0"/>
              </a:rPr>
              <a:t>Чажемто</a:t>
            </a:r>
            <a:r>
              <a:rPr lang="ru-RU" sz="1600" dirty="0">
                <a:solidFill>
                  <a:srgbClr val="002060"/>
                </a:solidFill>
                <a:latin typeface="Times New Roman" panose="02020603050405020304" pitchFamily="18" charset="0"/>
                <a:cs typeface="Times New Roman" panose="02020603050405020304" pitchFamily="18" charset="0"/>
              </a:rPr>
              <a:t>. Мать работала дояркой в колхозе, и первой её помощницей была дочь Мария. Жили бедно и впроголодь.  Вот и пришлось Маше  бросить школу и пойти работать на ферму. В 1943 г. на отца получили « похоронку» , казалось  жизнь остановилась. Теперь надеяться  оставалось  только на свои силы. Как выжили в то трудное время, вспоминать особенно тяжело. Когда наши войска наконец – то взяли Рейхстаг, Трофимовы , как и многие семьи, в нашей стране, плакали. Они очень хорошо знали, какой ценой далась победа. Война  искалечила жизнь детей и унесла самого дорогого им человека – отца. После войны Мария Дмитриевна так и осталась работать в колхозе    в «Чажемтовский». За высокие достижения в труде Мария Трофимова </a:t>
            </a:r>
            <a:r>
              <a:rPr lang="ru-RU" sz="1600" dirty="0" smtClean="0">
                <a:solidFill>
                  <a:srgbClr val="002060"/>
                </a:solidFill>
                <a:latin typeface="Times New Roman" panose="02020603050405020304" pitchFamily="18" charset="0"/>
                <a:cs typeface="Times New Roman" panose="02020603050405020304" pitchFamily="18" charset="0"/>
              </a:rPr>
              <a:t>получила </a:t>
            </a:r>
            <a:r>
              <a:rPr lang="ru-RU" sz="1600" dirty="0">
                <a:solidFill>
                  <a:srgbClr val="002060"/>
                </a:solidFill>
                <a:latin typeface="Times New Roman" panose="02020603050405020304" pitchFamily="18" charset="0"/>
                <a:cs typeface="Times New Roman" panose="02020603050405020304" pitchFamily="18" charset="0"/>
              </a:rPr>
              <a:t>медаль «За доблестный труд в годы  Великой Отечественной Войны 1941-1945г».</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21" y="4653136"/>
            <a:ext cx="2719387"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711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89" y="1700808"/>
            <a:ext cx="2871566" cy="324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419872" y="1340768"/>
            <a:ext cx="5184576" cy="3447098"/>
          </a:xfrm>
          <a:prstGeom prst="rect">
            <a:avLst/>
          </a:prstGeom>
        </p:spPr>
        <p:txBody>
          <a:bodyPr wrap="square">
            <a:spAutoFit/>
          </a:bodyPr>
          <a:lstStyle/>
          <a:p>
            <a:r>
              <a:rPr lang="ru-RU" sz="2000" dirty="0" smtClean="0">
                <a:solidFill>
                  <a:srgbClr val="C00000"/>
                </a:solidFill>
                <a:latin typeface="Times New Roman" panose="02020603050405020304" pitchFamily="18" charset="0"/>
                <a:cs typeface="Times New Roman" panose="02020603050405020304" pitchFamily="18" charset="0"/>
              </a:rPr>
              <a:t>          Майоров </a:t>
            </a:r>
            <a:r>
              <a:rPr lang="ru-RU" sz="2000" dirty="0">
                <a:solidFill>
                  <a:srgbClr val="C00000"/>
                </a:solidFill>
                <a:latin typeface="Times New Roman" panose="02020603050405020304" pitchFamily="18" charset="0"/>
                <a:cs typeface="Times New Roman" panose="02020603050405020304" pitchFamily="18" charset="0"/>
              </a:rPr>
              <a:t>Николай Михайлович</a:t>
            </a:r>
          </a:p>
          <a:p>
            <a:r>
              <a:rPr lang="ru-RU" dirty="0">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Мой прадед Николай Михайлович родился в 1939 году, у него  было 3 брата и сестра. Отец моего  прадедушки  ушёл на фронт Великой Отечественной Войны и погиб в 1941 году. Прадед жил вместе с братьями, своей мамой и бабушкой (мамой отца), его маленькая сестрёнка умерла в младенчестве. Помнит как ели крапиву, щавель даже лопух. После войны прадед едва подрос и сразу же стал работать в колхозе, помогать стране, восстанавливать хозяйство. Освоил профессию кузнеца. Сейчас мой прадедушка живёт в д. </a:t>
            </a:r>
            <a:r>
              <a:rPr lang="ru-RU" sz="1600" dirty="0" err="1">
                <a:solidFill>
                  <a:srgbClr val="002060"/>
                </a:solidFill>
                <a:latin typeface="Times New Roman" panose="02020603050405020304" pitchFamily="18" charset="0"/>
                <a:cs typeface="Times New Roman" panose="02020603050405020304" pitchFamily="18" charset="0"/>
              </a:rPr>
              <a:t>Сугот</a:t>
            </a:r>
            <a:r>
              <a:rPr lang="ru-RU" sz="1600" dirty="0">
                <a:solidFill>
                  <a:srgbClr val="002060"/>
                </a:solidFill>
                <a:latin typeface="Times New Roman" panose="02020603050405020304" pitchFamily="18" charset="0"/>
                <a:cs typeface="Times New Roman" panose="02020603050405020304" pitchFamily="18" charset="0"/>
              </a:rPr>
              <a:t>. Ему 83 года .</a:t>
            </a:r>
          </a:p>
          <a:p>
            <a:endParaRPr lang="ru-RU" dirty="0"/>
          </a:p>
          <a:p>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01" y="4944964"/>
            <a:ext cx="2537685" cy="189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22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нс\Desktop\ДЕНЬ ПОБЕДЫ.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02571"/>
            <a:ext cx="7992888" cy="601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52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166843"/>
            <a:ext cx="6552728" cy="3477875"/>
          </a:xfrm>
          <a:prstGeom prst="rect">
            <a:avLst/>
          </a:prstGeom>
        </p:spPr>
        <p:txBody>
          <a:bodyPr wrap="square">
            <a:spAutoFit/>
          </a:bodyPr>
          <a:lstStyle/>
          <a:p>
            <a:r>
              <a:rPr lang="ru-RU" dirty="0" smtClean="0"/>
              <a:t> </a:t>
            </a:r>
            <a:r>
              <a:rPr lang="ru-RU" sz="2000" dirty="0">
                <a:solidFill>
                  <a:srgbClr val="002060"/>
                </a:solidFill>
                <a:latin typeface="Times New Roman" panose="02020603050405020304" pitchFamily="18" charset="0"/>
                <a:cs typeface="Times New Roman" panose="02020603050405020304" pitchFamily="18" charset="0"/>
              </a:rPr>
              <a:t>Наверное, трудно не согласиться с мнением, что поколение детей, живших во время войны, само по себе уникально, потому как это маленькие взрослые, </a:t>
            </a:r>
            <a:r>
              <a:rPr lang="ru-RU" sz="2000" dirty="0" smtClean="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которые прошли лишения, невзгоды, смерть близких, но и маленькие радости, и счастье окончания войны.</a:t>
            </a:r>
          </a:p>
          <a:p>
            <a:r>
              <a:rPr lang="ru-RU" sz="2000" dirty="0">
                <a:solidFill>
                  <a:srgbClr val="A50021"/>
                </a:solidFill>
                <a:latin typeface="Times New Roman" panose="02020603050405020304" pitchFamily="18" charset="0"/>
                <a:cs typeface="Times New Roman" panose="02020603050405020304" pitchFamily="18" charset="0"/>
              </a:rPr>
              <a:t>Великая Отечественная война в судьбах детей</a:t>
            </a:r>
            <a:r>
              <a:rPr lang="ru-RU" sz="2000" dirty="0" smtClean="0">
                <a:solidFill>
                  <a:srgbClr val="A50021"/>
                </a:solidFill>
                <a:latin typeface="Times New Roman" panose="02020603050405020304" pitchFamily="18" charset="0"/>
                <a:cs typeface="Times New Roman" panose="02020603050405020304" pitchFamily="18" charset="0"/>
              </a:rPr>
              <a:t>.</a:t>
            </a:r>
          </a:p>
          <a:p>
            <a:r>
              <a:rPr lang="ru-RU" sz="2000" dirty="0" smtClean="0">
                <a:solidFill>
                  <a:srgbClr val="A50021"/>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Мы будем говорить о тех, чьё детство было опалено войной. Им, детям военного лихолетья, пришлось в полной мере хлебнуть горя, вынести на своих плечах все тяготы военной поры. Сможем ли мы понять, как жили дети во время Великой Отечественной войны?</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5085184"/>
            <a:ext cx="590465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24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836711"/>
            <a:ext cx="7344816" cy="4093428"/>
          </a:xfrm>
          <a:prstGeom prst="rect">
            <a:avLst/>
          </a:prstGeom>
        </p:spPr>
        <p:txBody>
          <a:bodyPr wrap="square">
            <a:spAutoFit/>
          </a:bodyPr>
          <a:lstStyle/>
          <a:p>
            <a:r>
              <a:rPr lang="ru-RU" sz="2000" dirty="0" smtClean="0">
                <a:solidFill>
                  <a:srgbClr val="002060"/>
                </a:solidFill>
                <a:latin typeface="Times New Roman" panose="02020603050405020304" pitchFamily="18" charset="0"/>
                <a:cs typeface="Times New Roman" panose="02020603050405020304" pitchFamily="18" charset="0"/>
              </a:rPr>
              <a:t>В </a:t>
            </a:r>
            <a:r>
              <a:rPr lang="ru-RU" sz="2000" dirty="0">
                <a:solidFill>
                  <a:srgbClr val="002060"/>
                </a:solidFill>
                <a:latin typeface="Times New Roman" panose="02020603050405020304" pitchFamily="18" charset="0"/>
                <a:cs typeface="Times New Roman" panose="02020603050405020304" pitchFamily="18" charset="0"/>
              </a:rPr>
              <a:t>каждой семье, наверняка, есть старый-старый альбом с фотографиями. </a:t>
            </a:r>
          </a:p>
          <a:p>
            <a:r>
              <a:rPr lang="ru-RU" sz="2000" dirty="0">
                <a:solidFill>
                  <a:srgbClr val="002060"/>
                </a:solidFill>
                <a:latin typeface="Times New Roman" panose="02020603050405020304" pitchFamily="18" charset="0"/>
                <a:cs typeface="Times New Roman" panose="02020603050405020304" pitchFamily="18" charset="0"/>
              </a:rPr>
              <a:t>Полуистлевшая бумага хранит изображения лиц тех людей, которые дали жизнь вашим родителям, а </a:t>
            </a:r>
          </a:p>
          <a:p>
            <a:r>
              <a:rPr lang="ru-RU" sz="2000" dirty="0">
                <a:solidFill>
                  <a:srgbClr val="002060"/>
                </a:solidFill>
                <a:latin typeface="Times New Roman" panose="02020603050405020304" pitchFamily="18" charset="0"/>
                <a:cs typeface="Times New Roman" panose="02020603050405020304" pitchFamily="18" charset="0"/>
              </a:rPr>
              <a:t>значит, дали жизнь и вам. Наверняка, так же, как теперь вы, ваша мама показывала вам эти снимки, </a:t>
            </a:r>
          </a:p>
          <a:p>
            <a:r>
              <a:rPr lang="ru-RU" sz="2000" dirty="0">
                <a:solidFill>
                  <a:srgbClr val="002060"/>
                </a:solidFill>
                <a:latin typeface="Times New Roman" panose="02020603050405020304" pitchFamily="18" charset="0"/>
                <a:cs typeface="Times New Roman" panose="02020603050405020304" pitchFamily="18" charset="0"/>
              </a:rPr>
              <a:t>раскрывая секреты </a:t>
            </a:r>
            <a:r>
              <a:rPr lang="ru-RU" sz="2000" dirty="0" smtClean="0">
                <a:solidFill>
                  <a:srgbClr val="002060"/>
                </a:solidFill>
                <a:latin typeface="Times New Roman" panose="02020603050405020304" pitchFamily="18" charset="0"/>
                <a:cs typeface="Times New Roman" panose="02020603050405020304" pitchFamily="18" charset="0"/>
              </a:rPr>
              <a:t>истории семьи. </a:t>
            </a:r>
            <a:r>
              <a:rPr lang="ru-RU" sz="2000" dirty="0">
                <a:solidFill>
                  <a:srgbClr val="002060"/>
                </a:solidFill>
                <a:latin typeface="Times New Roman" panose="02020603050405020304" pitchFamily="18" charset="0"/>
                <a:cs typeface="Times New Roman" panose="02020603050405020304" pitchFamily="18" charset="0"/>
              </a:rPr>
              <a:t>Пришла пора рассказать ребенку о прадедах </a:t>
            </a:r>
            <a:r>
              <a:rPr lang="ru-RU" sz="2000" dirty="0" smtClean="0">
                <a:solidFill>
                  <a:srgbClr val="002060"/>
                </a:solidFill>
                <a:latin typeface="Times New Roman" panose="02020603050405020304" pitchFamily="18" charset="0"/>
                <a:cs typeface="Times New Roman" panose="02020603050405020304" pitchFamily="18" charset="0"/>
              </a:rPr>
              <a:t>– героях прошлого</a:t>
            </a:r>
            <a:r>
              <a:rPr lang="ru-RU" sz="2000" dirty="0">
                <a:solidFill>
                  <a:srgbClr val="002060"/>
                </a:solidFill>
                <a:latin typeface="Times New Roman" panose="02020603050405020304" pitchFamily="18" charset="0"/>
                <a:cs typeface="Times New Roman" panose="02020603050405020304" pitchFamily="18" charset="0"/>
              </a:rPr>
              <a:t>. </a:t>
            </a:r>
          </a:p>
          <a:p>
            <a:r>
              <a:rPr lang="ru-RU" sz="2000" dirty="0" smtClean="0">
                <a:solidFill>
                  <a:srgbClr val="002060"/>
                </a:solidFill>
                <a:latin typeface="Times New Roman" panose="02020603050405020304" pitchFamily="18" charset="0"/>
                <a:cs typeface="Times New Roman" panose="02020603050405020304" pitchFamily="18" charset="0"/>
              </a:rPr>
              <a:t>Начните </a:t>
            </a:r>
            <a:r>
              <a:rPr lang="ru-RU" sz="2000" dirty="0">
                <a:solidFill>
                  <a:srgbClr val="002060"/>
                </a:solidFill>
                <a:latin typeface="Times New Roman" panose="02020603050405020304" pitchFamily="18" charset="0"/>
                <a:cs typeface="Times New Roman" panose="02020603050405020304" pitchFamily="18" charset="0"/>
              </a:rPr>
              <a:t>разговор, рассматривая снимки. Пусть прадедушка, которого ребенок </a:t>
            </a:r>
            <a:r>
              <a:rPr lang="ru-RU" sz="2000" dirty="0" smtClean="0">
                <a:solidFill>
                  <a:srgbClr val="002060"/>
                </a:solidFill>
                <a:latin typeface="Times New Roman" panose="02020603050405020304" pitchFamily="18" charset="0"/>
                <a:cs typeface="Times New Roman" panose="02020603050405020304" pitchFamily="18" charset="0"/>
              </a:rPr>
              <a:t>никогда </a:t>
            </a:r>
            <a:r>
              <a:rPr lang="ru-RU" sz="2000" dirty="0">
                <a:solidFill>
                  <a:srgbClr val="002060"/>
                </a:solidFill>
                <a:latin typeface="Times New Roman" panose="02020603050405020304" pitchFamily="18" charset="0"/>
                <a:cs typeface="Times New Roman" panose="02020603050405020304" pitchFamily="18" charset="0"/>
              </a:rPr>
              <a:t>не видел, станет для него родным человеком. Расскажите о нем подробнее. Попытайтесь </a:t>
            </a:r>
          </a:p>
          <a:p>
            <a:r>
              <a:rPr lang="ru-RU" sz="2000" dirty="0">
                <a:solidFill>
                  <a:srgbClr val="002060"/>
                </a:solidFill>
                <a:latin typeface="Times New Roman" panose="02020603050405020304" pitchFamily="18" charset="0"/>
                <a:cs typeface="Times New Roman" panose="02020603050405020304" pitchFamily="18" charset="0"/>
              </a:rPr>
              <a:t>определить: на кого больше похожа бабушка – на прабабушку или прадедушку?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373216"/>
            <a:ext cx="612068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2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4" y="1052736"/>
            <a:ext cx="6048672" cy="6093976"/>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                   </a:t>
            </a:r>
            <a:r>
              <a:rPr lang="ru-RU" sz="2000" dirty="0" err="1" smtClean="0">
                <a:solidFill>
                  <a:srgbClr val="C00000"/>
                </a:solidFill>
                <a:latin typeface="Times New Roman" panose="02020603050405020304" pitchFamily="18" charset="0"/>
                <a:cs typeface="Times New Roman" panose="02020603050405020304" pitchFamily="18" charset="0"/>
              </a:rPr>
              <a:t>Лютько</a:t>
            </a:r>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Надежда </a:t>
            </a:r>
            <a:r>
              <a:rPr lang="ru-RU" sz="2000" dirty="0" smtClean="0">
                <a:solidFill>
                  <a:srgbClr val="C00000"/>
                </a:solidFill>
                <a:latin typeface="Times New Roman" panose="02020603050405020304" pitchFamily="18" charset="0"/>
                <a:cs typeface="Times New Roman" panose="02020603050405020304" pitchFamily="18" charset="0"/>
              </a:rPr>
              <a:t>Васильевна</a:t>
            </a:r>
            <a:endParaRPr lang="ru-RU" sz="2000" dirty="0">
              <a:solidFill>
                <a:srgbClr val="C00000"/>
              </a:solidFill>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t>
            </a:r>
            <a:r>
              <a:rPr lang="ru-RU" sz="2000" dirty="0" smtClean="0">
                <a:solidFill>
                  <a:srgbClr val="002060"/>
                </a:solidFill>
                <a:latin typeface="Times New Roman" panose="02020603050405020304" pitchFamily="18" charset="0"/>
                <a:cs typeface="Times New Roman" panose="02020603050405020304" pitchFamily="18" charset="0"/>
              </a:rPr>
              <a:t>(</a:t>
            </a:r>
            <a:r>
              <a:rPr lang="ru-RU" sz="2000" dirty="0">
                <a:solidFill>
                  <a:srgbClr val="002060"/>
                </a:solidFill>
                <a:latin typeface="Times New Roman" panose="02020603050405020304" pitchFamily="18" charset="0"/>
                <a:cs typeface="Times New Roman" panose="02020603050405020304" pitchFamily="18" charset="0"/>
              </a:rPr>
              <a:t>Прабабушка Куликова Димы</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a:p>
            <a:r>
              <a:rPr lang="ru-RU" sz="14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Моя бабушка </a:t>
            </a:r>
            <a:r>
              <a:rPr lang="ru-RU" sz="1600" dirty="0" err="1">
                <a:solidFill>
                  <a:srgbClr val="002060"/>
                </a:solidFill>
                <a:latin typeface="Times New Roman" panose="02020603050405020304" pitchFamily="18" charset="0"/>
                <a:cs typeface="Times New Roman" panose="02020603050405020304" pitchFamily="18" charset="0"/>
              </a:rPr>
              <a:t>Лютько</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Обрядина</a:t>
            </a:r>
            <a:r>
              <a:rPr lang="ru-RU" sz="1600" dirty="0">
                <a:solidFill>
                  <a:srgbClr val="002060"/>
                </a:solidFill>
                <a:latin typeface="Times New Roman" panose="02020603050405020304" pitchFamily="18" charset="0"/>
                <a:cs typeface="Times New Roman" panose="02020603050405020304" pitchFamily="18" charset="0"/>
              </a:rPr>
              <a:t>) Надежда Васильевна родилась 5 мая 1937 года, росла в многодетной семье и была самой младшей. Семья проживала в с. </a:t>
            </a:r>
            <a:r>
              <a:rPr lang="ru-RU" sz="1600" dirty="0" err="1">
                <a:solidFill>
                  <a:srgbClr val="002060"/>
                </a:solidFill>
                <a:latin typeface="Times New Roman" panose="02020603050405020304" pitchFamily="18" charset="0"/>
                <a:cs typeface="Times New Roman" panose="02020603050405020304" pitchFamily="18" charset="0"/>
              </a:rPr>
              <a:t>Белярск</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респ</a:t>
            </a:r>
            <a:r>
              <a:rPr lang="ru-RU" sz="1600" dirty="0">
                <a:solidFill>
                  <a:srgbClr val="002060"/>
                </a:solidFill>
                <a:latin typeface="Times New Roman" panose="02020603050405020304" pitchFamily="18" charset="0"/>
                <a:cs typeface="Times New Roman" panose="02020603050405020304" pitchFamily="18" charset="0"/>
              </a:rPr>
              <a:t>. Татарстан. </a:t>
            </a:r>
          </a:p>
          <a:p>
            <a:r>
              <a:rPr lang="ru-RU" sz="1600" dirty="0">
                <a:solidFill>
                  <a:srgbClr val="002060"/>
                </a:solidFill>
                <a:latin typeface="Times New Roman" panose="02020603050405020304" pitchFamily="18" charset="0"/>
                <a:cs typeface="Times New Roman" panose="02020603050405020304" pitchFamily="18" charset="0"/>
              </a:rPr>
              <a:t>В 1941 году, когда началась война, отца семьи призвали на фронт. Брат Александр (1928 </a:t>
            </a:r>
            <a:r>
              <a:rPr lang="ru-RU" sz="1600" dirty="0" err="1">
                <a:solidFill>
                  <a:srgbClr val="002060"/>
                </a:solidFill>
                <a:latin typeface="Times New Roman" panose="02020603050405020304" pitchFamily="18" charset="0"/>
                <a:cs typeface="Times New Roman" panose="02020603050405020304" pitchFamily="18" charset="0"/>
              </a:rPr>
              <a:t>г.р</a:t>
            </a:r>
            <a:r>
              <a:rPr lang="ru-RU" sz="1600" dirty="0">
                <a:solidFill>
                  <a:srgbClr val="002060"/>
                </a:solidFill>
                <a:latin typeface="Times New Roman" panose="02020603050405020304" pitchFamily="18" charset="0"/>
                <a:cs typeface="Times New Roman" panose="02020603050405020304" pitchFamily="18" charset="0"/>
              </a:rPr>
              <a:t>). с первых дней войны перестал посещать школу, т.к. его отправили пасти коров в колхоз. Брат Михаил (1926 </a:t>
            </a:r>
            <a:r>
              <a:rPr lang="ru-RU" sz="1600" dirty="0" err="1">
                <a:solidFill>
                  <a:srgbClr val="002060"/>
                </a:solidFill>
                <a:latin typeface="Times New Roman" panose="02020603050405020304" pitchFamily="18" charset="0"/>
                <a:cs typeface="Times New Roman" panose="02020603050405020304" pitchFamily="18" charset="0"/>
              </a:rPr>
              <a:t>г.р</a:t>
            </a:r>
            <a:r>
              <a:rPr lang="ru-RU" sz="1600" dirty="0">
                <a:solidFill>
                  <a:srgbClr val="002060"/>
                </a:solidFill>
                <a:latin typeface="Times New Roman" panose="02020603050405020304" pitchFamily="18" charset="0"/>
                <a:cs typeface="Times New Roman" panose="02020603050405020304" pitchFamily="18" charset="0"/>
              </a:rPr>
              <a:t>). призван на фронт в 16 лет в 1942 году. Сестра Вера (1924 </a:t>
            </a:r>
            <a:r>
              <a:rPr lang="ru-RU" sz="1600" dirty="0" err="1">
                <a:solidFill>
                  <a:srgbClr val="002060"/>
                </a:solidFill>
                <a:latin typeface="Times New Roman" panose="02020603050405020304" pitchFamily="18" charset="0"/>
                <a:cs typeface="Times New Roman" panose="02020603050405020304" pitchFamily="18" charset="0"/>
              </a:rPr>
              <a:t>г.р</a:t>
            </a:r>
            <a:r>
              <a:rPr lang="ru-RU" sz="1600" dirty="0">
                <a:solidFill>
                  <a:srgbClr val="002060"/>
                </a:solidFill>
                <a:latin typeface="Times New Roman" panose="02020603050405020304" pitchFamily="18" charset="0"/>
                <a:cs typeface="Times New Roman" panose="02020603050405020304" pitchFamily="18" charset="0"/>
              </a:rPr>
              <a:t>). в 1942 году ушла на фронт, сначала ее учили на зенитчицу. </a:t>
            </a:r>
          </a:p>
          <a:p>
            <a:r>
              <a:rPr lang="ru-RU" sz="1600" dirty="0">
                <a:solidFill>
                  <a:srgbClr val="002060"/>
                </a:solidFill>
                <a:latin typeface="Times New Roman" panose="02020603050405020304" pitchFamily="18" charset="0"/>
                <a:cs typeface="Times New Roman" panose="02020603050405020304" pitchFamily="18" charset="0"/>
              </a:rPr>
              <a:t>Бабушка вспоминает военное время со слезами на глазах. Одно из тяжелых воспоминаний, это ощущение голода. Из еды в доме была тыква, иногда картофель, 1 кг. муки на семью в день, которую выдавал колхоз. Из тыквы готовили пюре-суп, из муки "</a:t>
            </a:r>
            <a:r>
              <a:rPr lang="ru-RU" sz="1600" dirty="0" err="1">
                <a:solidFill>
                  <a:srgbClr val="002060"/>
                </a:solidFill>
                <a:latin typeface="Times New Roman" panose="02020603050405020304" pitchFamily="18" charset="0"/>
                <a:cs typeface="Times New Roman" panose="02020603050405020304" pitchFamily="18" charset="0"/>
              </a:rPr>
              <a:t>затируху</a:t>
            </a:r>
            <a:r>
              <a:rPr lang="ru-RU" sz="1600" dirty="0">
                <a:solidFill>
                  <a:srgbClr val="002060"/>
                </a:solidFill>
                <a:latin typeface="Times New Roman" panose="02020603050405020304" pitchFamily="18" charset="0"/>
                <a:cs typeface="Times New Roman" panose="02020603050405020304" pitchFamily="18" charset="0"/>
              </a:rPr>
              <a:t>"- это мука разведённая водой.  Мама работала в колхозе, и дети самостоятельно ходили собирать крапиву и на рыбалку, и к приходу мамы с работы они варили щи из крапивы, либо уху.</a:t>
            </a:r>
          </a:p>
          <a:p>
            <a:r>
              <a:rPr lang="ru-RU" sz="1600" dirty="0">
                <a:solidFill>
                  <a:srgbClr val="002060"/>
                </a:solidFill>
                <a:latin typeface="Times New Roman" panose="02020603050405020304" pitchFamily="18" charset="0"/>
                <a:cs typeface="Times New Roman" panose="02020603050405020304" pitchFamily="18" charset="0"/>
              </a:rPr>
              <a:t>В январе 1945 года брат Михаил погиб и был похоронен в братской могиле. Сестра Вера и отец вернулись с войны живыми.</a:t>
            </a:r>
          </a:p>
          <a:p>
            <a:r>
              <a:rPr lang="ru-RU" sz="1600" dirty="0">
                <a:solidFill>
                  <a:srgbClr val="002060"/>
                </a:solidFill>
                <a:latin typeface="Times New Roman" panose="02020603050405020304" pitchFamily="18" charset="0"/>
                <a:cs typeface="Times New Roman" panose="02020603050405020304" pitchFamily="18" charset="0"/>
              </a:rPr>
              <a:t>О том, что кончилась война в воспоминаниях бабушки .отложился момент, что люди начали выходить из домов, бежали вдоль улиц и кричали "Война кончилась! Война кончилась!"</a:t>
            </a:r>
          </a:p>
          <a:p>
            <a:endParaRPr lang="ru-RU" sz="1400" dirty="0">
              <a:solidFill>
                <a:srgbClr val="002060"/>
              </a:solidFill>
            </a:endParaRPr>
          </a:p>
        </p:txBody>
      </p:sp>
      <p:pic>
        <p:nvPicPr>
          <p:cNvPr id="3" name="Рисунок 2" descr="E:\Патриотическое воспитание\Лютько.jpg"/>
          <p:cNvPicPr/>
          <p:nvPr/>
        </p:nvPicPr>
        <p:blipFill>
          <a:blip r:embed="rId2" cstate="print"/>
          <a:srcRect/>
          <a:stretch>
            <a:fillRect/>
          </a:stretch>
        </p:blipFill>
        <p:spPr bwMode="auto">
          <a:xfrm>
            <a:off x="251520" y="1570290"/>
            <a:ext cx="2505282" cy="3168352"/>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888" y="4822095"/>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995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63888" y="620688"/>
            <a:ext cx="4896544" cy="4062651"/>
          </a:xfrm>
          <a:prstGeom prst="rect">
            <a:avLst/>
          </a:prstGeom>
        </p:spPr>
        <p:txBody>
          <a:bodyPr wrap="square">
            <a:spAutoFit/>
          </a:bodyPr>
          <a:lstStyle/>
          <a:p>
            <a:r>
              <a:rPr lang="ru-RU" sz="2000" dirty="0" smtClean="0">
                <a:solidFill>
                  <a:srgbClr val="C00000"/>
                </a:solidFill>
                <a:latin typeface="Times New Roman" panose="02020603050405020304" pitchFamily="18" charset="0"/>
                <a:cs typeface="Times New Roman" panose="02020603050405020304" pitchFamily="18" charset="0"/>
              </a:rPr>
              <a:t>            </a:t>
            </a:r>
          </a:p>
          <a:p>
            <a:endParaRPr lang="ru-RU" sz="2000" dirty="0">
              <a:solidFill>
                <a:srgbClr val="C00000"/>
              </a:solidFill>
              <a:latin typeface="Times New Roman" panose="02020603050405020304" pitchFamily="18" charset="0"/>
              <a:cs typeface="Times New Roman" panose="02020603050405020304" pitchFamily="18" charset="0"/>
            </a:endParaRPr>
          </a:p>
          <a:p>
            <a:r>
              <a:rPr lang="ru-RU" sz="2000" dirty="0" smtClean="0">
                <a:solidFill>
                  <a:srgbClr val="C00000"/>
                </a:solidFill>
                <a:latin typeface="Times New Roman" panose="02020603050405020304" pitchFamily="18" charset="0"/>
                <a:cs typeface="Times New Roman" panose="02020603050405020304" pitchFamily="18" charset="0"/>
              </a:rPr>
              <a:t>           Медведева </a:t>
            </a:r>
            <a:r>
              <a:rPr lang="ru-RU" sz="2000" dirty="0" err="1">
                <a:solidFill>
                  <a:srgbClr val="C00000"/>
                </a:solidFill>
                <a:latin typeface="Times New Roman" panose="02020603050405020304" pitchFamily="18" charset="0"/>
                <a:cs typeface="Times New Roman" panose="02020603050405020304" pitchFamily="18" charset="0"/>
              </a:rPr>
              <a:t>Томара</a:t>
            </a:r>
            <a:r>
              <a:rPr lang="ru-RU" sz="2000" dirty="0">
                <a:solidFill>
                  <a:srgbClr val="C00000"/>
                </a:solidFill>
                <a:latin typeface="Times New Roman" panose="02020603050405020304" pitchFamily="18" charset="0"/>
                <a:cs typeface="Times New Roman" panose="02020603050405020304" pitchFamily="18" charset="0"/>
              </a:rPr>
              <a:t> Васильевна</a:t>
            </a:r>
          </a:p>
          <a:p>
            <a:r>
              <a:rPr lang="ru-RU" sz="2000" dirty="0" smtClean="0">
                <a:solidFill>
                  <a:srgbClr val="C00000"/>
                </a:solidFill>
                <a:latin typeface="Times New Roman" panose="02020603050405020304" pitchFamily="18" charset="0"/>
                <a:cs typeface="Times New Roman" panose="02020603050405020304" pitchFamily="18" charset="0"/>
              </a:rPr>
              <a:t>             (</a:t>
            </a:r>
            <a:r>
              <a:rPr lang="ru-RU" sz="2000" dirty="0">
                <a:solidFill>
                  <a:srgbClr val="C00000"/>
                </a:solidFill>
                <a:latin typeface="Times New Roman" panose="02020603050405020304" pitchFamily="18" charset="0"/>
                <a:cs typeface="Times New Roman" panose="02020603050405020304" pitchFamily="18" charset="0"/>
              </a:rPr>
              <a:t>Прабабушка Марьиной Тани)</a:t>
            </a:r>
          </a:p>
          <a:p>
            <a:endParaRPr lang="ru-RU" dirty="0">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Я родилась в 1940 году,  а сестра в 1942году.</a:t>
            </a:r>
          </a:p>
          <a:p>
            <a:r>
              <a:rPr lang="ru-RU" sz="1600" dirty="0">
                <a:solidFill>
                  <a:srgbClr val="002060"/>
                </a:solidFill>
                <a:latin typeface="Times New Roman" panose="02020603050405020304" pitchFamily="18" charset="0"/>
                <a:cs typeface="Times New Roman" panose="02020603050405020304" pitchFamily="18" charset="0"/>
              </a:rPr>
              <a:t>Во время войны, мы с мамой и младшей сестрой жили в Колпашево. Помню, что мама дотемна была на работе, а мы с сестрой одни дома играли с куклами, которые сшила нам мама из тряпочек.</a:t>
            </a:r>
          </a:p>
          <a:p>
            <a:r>
              <a:rPr lang="ru-RU" sz="1600" dirty="0">
                <a:solidFill>
                  <a:srgbClr val="002060"/>
                </a:solidFill>
                <a:latin typeface="Times New Roman" panose="02020603050405020304" pitchFamily="18" charset="0"/>
                <a:cs typeface="Times New Roman" panose="02020603050405020304" pitchFamily="18" charset="0"/>
              </a:rPr>
              <a:t> Присматривала за нами  бабушка соседка, приходила время от времени проверить нас и покормить. Обычно ели мы картошку, похлёбку (если была мука). Хлеба почти не было. С нетерпением ждали окончания войны, чтобы каждый день был хлебушек.</a:t>
            </a:r>
          </a:p>
        </p:txBody>
      </p:sp>
      <p:pic>
        <p:nvPicPr>
          <p:cNvPr id="2050" name="Picture 2" descr="IMG_20210314_1341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92" y="1489411"/>
            <a:ext cx="2615334" cy="3292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782402"/>
            <a:ext cx="246856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911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6984776" cy="5016758"/>
          </a:xfrm>
          <a:prstGeom prst="rect">
            <a:avLst/>
          </a:prstGeom>
        </p:spPr>
        <p:txBody>
          <a:bodyPr wrap="square">
            <a:spAutoFit/>
          </a:bodyPr>
          <a:lstStyle/>
          <a:p>
            <a:r>
              <a:rPr lang="ru-RU" sz="2000" dirty="0">
                <a:solidFill>
                  <a:srgbClr val="002060"/>
                </a:solidFill>
                <a:latin typeface="Times New Roman" panose="02020603050405020304" pitchFamily="18" charset="0"/>
                <a:cs typeface="Times New Roman" panose="02020603050405020304" pitchFamily="18" charset="0"/>
              </a:rPr>
              <a:t>Дай же Бог всем живущим среди нас детям войны многих лет полноценной жизни, здоровья, любви и уважения окружающих! </a:t>
            </a:r>
            <a:endParaRPr lang="ru-RU" sz="2000" dirty="0" smtClean="0">
              <a:solidFill>
                <a:srgbClr val="002060"/>
              </a:solidFill>
              <a:latin typeface="Times New Roman" panose="02020603050405020304" pitchFamily="18" charset="0"/>
              <a:cs typeface="Times New Roman" panose="02020603050405020304" pitchFamily="18" charset="0"/>
            </a:endParaRPr>
          </a:p>
          <a:p>
            <a:r>
              <a:rPr lang="ru-RU" sz="2000" dirty="0" smtClean="0">
                <a:solidFill>
                  <a:srgbClr val="002060"/>
                </a:solidFill>
                <a:latin typeface="Times New Roman" panose="02020603050405020304" pitchFamily="18" charset="0"/>
                <a:cs typeface="Times New Roman" panose="02020603050405020304" pitchFamily="18" charset="0"/>
              </a:rPr>
              <a:t>Общайтесь </a:t>
            </a:r>
            <a:r>
              <a:rPr lang="ru-RU" sz="2000" dirty="0">
                <a:solidFill>
                  <a:srgbClr val="002060"/>
                </a:solidFill>
                <a:latin typeface="Times New Roman" panose="02020603050405020304" pitchFamily="18" charset="0"/>
                <a:cs typeface="Times New Roman" panose="02020603050405020304" pitchFamily="18" charset="0"/>
              </a:rPr>
              <a:t>с ними, их ещё много среди нас. Они последние из нас, кто может поделиться личными воспоминаниями о той ужасной войне</a:t>
            </a:r>
            <a:r>
              <a:rPr lang="ru-RU" sz="2000" dirty="0" smtClean="0">
                <a:solidFill>
                  <a:srgbClr val="002060"/>
                </a:solidFill>
                <a:latin typeface="Times New Roman" panose="02020603050405020304" pitchFamily="18" charset="0"/>
                <a:cs typeface="Times New Roman" panose="02020603050405020304" pitchFamily="18" charset="0"/>
              </a:rPr>
              <a:t>.</a:t>
            </a:r>
          </a:p>
          <a:p>
            <a:pPr algn="ctr"/>
            <a:r>
              <a:rPr lang="ru-RU" sz="2000" dirty="0" smtClean="0">
                <a:solidFill>
                  <a:srgbClr val="A50021"/>
                </a:solidFill>
                <a:latin typeface="Times New Roman" panose="02020603050405020304" pitchFamily="18" charset="0"/>
                <a:cs typeface="Times New Roman" panose="02020603050405020304" pitchFamily="18" charset="0"/>
              </a:rPr>
              <a:t>Пусть </a:t>
            </a:r>
            <a:r>
              <a:rPr lang="ru-RU" sz="2000" dirty="0">
                <a:solidFill>
                  <a:srgbClr val="A50021"/>
                </a:solidFill>
                <a:latin typeface="Times New Roman" panose="02020603050405020304" pitchFamily="18" charset="0"/>
                <a:cs typeface="Times New Roman" panose="02020603050405020304" pitchFamily="18" charset="0"/>
              </a:rPr>
              <a:t>мир украсит доброта </a:t>
            </a:r>
          </a:p>
          <a:p>
            <a:pPr algn="ctr"/>
            <a:r>
              <a:rPr lang="ru-RU" sz="2000" dirty="0">
                <a:solidFill>
                  <a:srgbClr val="A50021"/>
                </a:solidFill>
                <a:latin typeface="Times New Roman" panose="02020603050405020304" pitchFamily="18" charset="0"/>
                <a:cs typeface="Times New Roman" panose="02020603050405020304" pitchFamily="18" charset="0"/>
              </a:rPr>
              <a:t>И расцветут улыбкой лица, </a:t>
            </a:r>
          </a:p>
          <a:p>
            <a:pPr algn="ctr"/>
            <a:r>
              <a:rPr lang="ru-RU" sz="2000" dirty="0">
                <a:solidFill>
                  <a:srgbClr val="A50021"/>
                </a:solidFill>
                <a:latin typeface="Times New Roman" panose="02020603050405020304" pitchFamily="18" charset="0"/>
                <a:cs typeface="Times New Roman" panose="02020603050405020304" pitchFamily="18" charset="0"/>
              </a:rPr>
              <a:t>А слово «страшное» война </a:t>
            </a:r>
          </a:p>
          <a:p>
            <a:pPr algn="ctr"/>
            <a:r>
              <a:rPr lang="ru-RU" sz="2000" dirty="0">
                <a:solidFill>
                  <a:srgbClr val="A50021"/>
                </a:solidFill>
                <a:latin typeface="Times New Roman" panose="02020603050405020304" pitchFamily="18" charset="0"/>
                <a:cs typeface="Times New Roman" panose="02020603050405020304" pitchFamily="18" charset="0"/>
              </a:rPr>
              <a:t>Пусть никогда не повториться! </a:t>
            </a:r>
          </a:p>
          <a:p>
            <a:pPr algn="ctr"/>
            <a:r>
              <a:rPr lang="ru-RU" sz="2000" dirty="0">
                <a:solidFill>
                  <a:srgbClr val="A50021"/>
                </a:solidFill>
                <a:latin typeface="Times New Roman" panose="02020603050405020304" pitchFamily="18" charset="0"/>
                <a:cs typeface="Times New Roman" panose="02020603050405020304" pitchFamily="18" charset="0"/>
              </a:rPr>
              <a:t>Пусть солнце светит над землей, </a:t>
            </a:r>
          </a:p>
          <a:p>
            <a:pPr algn="ctr"/>
            <a:r>
              <a:rPr lang="ru-RU" sz="2000" dirty="0">
                <a:solidFill>
                  <a:srgbClr val="A50021"/>
                </a:solidFill>
                <a:latin typeface="Times New Roman" panose="02020603050405020304" pitchFamily="18" charset="0"/>
                <a:cs typeface="Times New Roman" panose="02020603050405020304" pitchFamily="18" charset="0"/>
              </a:rPr>
              <a:t>Любовь шагает по планете. </a:t>
            </a:r>
          </a:p>
          <a:p>
            <a:pPr algn="ctr"/>
            <a:r>
              <a:rPr lang="ru-RU" sz="2000" dirty="0">
                <a:solidFill>
                  <a:srgbClr val="A50021"/>
                </a:solidFill>
                <a:latin typeface="Times New Roman" panose="02020603050405020304" pitchFamily="18" charset="0"/>
                <a:cs typeface="Times New Roman" panose="02020603050405020304" pitchFamily="18" charset="0"/>
              </a:rPr>
              <a:t>И в каждой пусть семье большой </a:t>
            </a:r>
          </a:p>
          <a:p>
            <a:pPr algn="ctr"/>
            <a:r>
              <a:rPr lang="ru-RU" sz="2000" dirty="0">
                <a:solidFill>
                  <a:srgbClr val="A50021"/>
                </a:solidFill>
                <a:latin typeface="Times New Roman" panose="02020603050405020304" pitchFamily="18" charset="0"/>
                <a:cs typeface="Times New Roman" panose="02020603050405020304" pitchFamily="18" charset="0"/>
              </a:rPr>
              <a:t>С любимой мамой будут дети!</a:t>
            </a:r>
          </a:p>
          <a:p>
            <a:pPr algn="ctr"/>
            <a:r>
              <a:rPr lang="ru-RU" sz="2000" dirty="0">
                <a:solidFill>
                  <a:srgbClr val="A50021"/>
                </a:solidFill>
                <a:latin typeface="Times New Roman" panose="02020603050405020304" pitchFamily="18" charset="0"/>
                <a:cs typeface="Times New Roman" panose="02020603050405020304" pitchFamily="18" charset="0"/>
              </a:rPr>
              <a:t>М. В. Сидорова</a:t>
            </a:r>
          </a:p>
          <a:p>
            <a:endParaRPr lang="ru-RU" sz="2000" dirty="0">
              <a:solidFill>
                <a:srgbClr val="002060"/>
              </a:solidFill>
              <a:latin typeface="Times New Roman" panose="02020603050405020304" pitchFamily="18" charset="0"/>
              <a:cs typeface="Times New Roman" panose="02020603050405020304" pitchFamily="18"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5" y="5638800"/>
            <a:ext cx="568863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05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78822" y="260648"/>
            <a:ext cx="6165178" cy="6370975"/>
          </a:xfrm>
          <a:prstGeom prst="rect">
            <a:avLst/>
          </a:prstGeom>
        </p:spPr>
        <p:txBody>
          <a:bodyPr wrap="square">
            <a:spAutoFit/>
          </a:bodyPr>
          <a:lstStyle/>
          <a:p>
            <a:r>
              <a:rPr lang="ru-RU" sz="2000" dirty="0" smtClean="0">
                <a:solidFill>
                  <a:srgbClr val="C00000"/>
                </a:solidFill>
              </a:rPr>
              <a:t>               </a:t>
            </a:r>
          </a:p>
          <a:p>
            <a:r>
              <a:rPr lang="ru-RU" sz="2000" dirty="0">
                <a:solidFill>
                  <a:srgbClr val="C00000"/>
                </a:solidFill>
              </a:rPr>
              <a:t> </a:t>
            </a:r>
            <a:r>
              <a:rPr lang="ru-RU" sz="2000" dirty="0" smtClean="0">
                <a:solidFill>
                  <a:srgbClr val="C00000"/>
                </a:solidFill>
              </a:rPr>
              <a:t>                 </a:t>
            </a:r>
            <a:r>
              <a:rPr lang="ru-RU" sz="2000" dirty="0" err="1" smtClean="0">
                <a:solidFill>
                  <a:srgbClr val="C00000"/>
                </a:solidFill>
              </a:rPr>
              <a:t>Байкин</a:t>
            </a:r>
            <a:r>
              <a:rPr lang="ru-RU" sz="2000" dirty="0" smtClean="0">
                <a:solidFill>
                  <a:srgbClr val="C00000"/>
                </a:solidFill>
              </a:rPr>
              <a:t> </a:t>
            </a:r>
            <a:r>
              <a:rPr lang="ru-RU" sz="2000" dirty="0">
                <a:solidFill>
                  <a:srgbClr val="C00000"/>
                </a:solidFill>
              </a:rPr>
              <a:t>Юрий </a:t>
            </a:r>
            <a:r>
              <a:rPr lang="ru-RU" sz="2000" dirty="0" smtClean="0">
                <a:solidFill>
                  <a:srgbClr val="C00000"/>
                </a:solidFill>
              </a:rPr>
              <a:t>Андреевич</a:t>
            </a:r>
          </a:p>
          <a:p>
            <a:r>
              <a:rPr lang="ru-RU" sz="1600" dirty="0" smtClean="0">
                <a:solidFill>
                  <a:srgbClr val="002060"/>
                </a:solidFill>
                <a:latin typeface="Times New Roman" panose="02020603050405020304" pitchFamily="18" charset="0"/>
                <a:cs typeface="Times New Roman" panose="02020603050405020304" pitchFamily="18" charset="0"/>
              </a:rPr>
              <a:t>Я </a:t>
            </a:r>
            <a:r>
              <a:rPr lang="ru-RU" sz="1600" dirty="0">
                <a:solidFill>
                  <a:srgbClr val="002060"/>
                </a:solidFill>
                <a:latin typeface="Times New Roman" panose="02020603050405020304" pitchFamily="18" charset="0"/>
                <a:cs typeface="Times New Roman" panose="02020603050405020304" pitchFamily="18" charset="0"/>
              </a:rPr>
              <a:t>родился в деревне  </a:t>
            </a:r>
            <a:r>
              <a:rPr lang="ru-RU" sz="1600" dirty="0" err="1">
                <a:solidFill>
                  <a:srgbClr val="002060"/>
                </a:solidFill>
                <a:latin typeface="Times New Roman" panose="02020603050405020304" pitchFamily="18" charset="0"/>
                <a:cs typeface="Times New Roman" panose="02020603050405020304" pitchFamily="18" charset="0"/>
              </a:rPr>
              <a:t>Чалково</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Колпашевского</a:t>
            </a:r>
            <a:r>
              <a:rPr lang="ru-RU" sz="1600" dirty="0">
                <a:solidFill>
                  <a:srgbClr val="002060"/>
                </a:solidFill>
                <a:latin typeface="Times New Roman" panose="02020603050405020304" pitchFamily="18" charset="0"/>
                <a:cs typeface="Times New Roman" panose="02020603050405020304" pitchFamily="18" charset="0"/>
              </a:rPr>
              <a:t> района Томской области 8 августа 1942 года. Когда мне исполнилось  2 месяца, отца </a:t>
            </a:r>
            <a:r>
              <a:rPr lang="ru-RU" sz="1600" dirty="0" err="1">
                <a:solidFill>
                  <a:srgbClr val="002060"/>
                </a:solidFill>
                <a:latin typeface="Times New Roman" panose="02020603050405020304" pitchFamily="18" charset="0"/>
                <a:cs typeface="Times New Roman" panose="02020603050405020304" pitchFamily="18" charset="0"/>
              </a:rPr>
              <a:t>Байкина</a:t>
            </a:r>
            <a:r>
              <a:rPr lang="ru-RU" sz="1600" dirty="0">
                <a:solidFill>
                  <a:srgbClr val="002060"/>
                </a:solidFill>
                <a:latin typeface="Times New Roman" panose="02020603050405020304" pitchFamily="18" charset="0"/>
                <a:cs typeface="Times New Roman" panose="02020603050405020304" pitchFamily="18" charset="0"/>
              </a:rPr>
              <a:t> А.С. он работал начальником почты, перевели на работу в д. </a:t>
            </a:r>
            <a:r>
              <a:rPr lang="ru-RU" sz="1600" dirty="0" err="1">
                <a:solidFill>
                  <a:srgbClr val="002060"/>
                </a:solidFill>
                <a:latin typeface="Times New Roman" panose="02020603050405020304" pitchFamily="18" charset="0"/>
                <a:cs typeface="Times New Roman" panose="02020603050405020304" pitchFamily="18" charset="0"/>
              </a:rPr>
              <a:t>Матюшкино</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smtClean="0">
                <a:solidFill>
                  <a:srgbClr val="002060"/>
                </a:solidFill>
                <a:latin typeface="Times New Roman" panose="02020603050405020304" pitchFamily="18" charset="0"/>
                <a:cs typeface="Times New Roman" panose="02020603050405020304" pitchFamily="18" charset="0"/>
              </a:rPr>
              <a:t>Во </a:t>
            </a:r>
            <a:r>
              <a:rPr lang="ru-RU" sz="1600" dirty="0">
                <a:solidFill>
                  <a:srgbClr val="002060"/>
                </a:solidFill>
                <a:latin typeface="Times New Roman" panose="02020603050405020304" pitchFamily="18" charset="0"/>
                <a:cs typeface="Times New Roman" panose="02020603050405020304" pitchFamily="18" charset="0"/>
              </a:rPr>
              <a:t>время войны активисты и руководители на местах собирали вещи для солдат  и отправляли посылки на фронт</a:t>
            </a:r>
            <a:r>
              <a:rPr lang="ru-RU" sz="1600" dirty="0" smtClean="0">
                <a:solidFill>
                  <a:srgbClr val="002060"/>
                </a:solidFill>
                <a:latin typeface="Times New Roman" panose="02020603050405020304" pitchFamily="18" charset="0"/>
                <a:cs typeface="Times New Roman" panose="02020603050405020304" pitchFamily="18" charset="0"/>
              </a:rPr>
              <a:t>. </a:t>
            </a:r>
            <a:r>
              <a:rPr lang="ru-RU" sz="1600" dirty="0">
                <a:solidFill>
                  <a:srgbClr val="002060"/>
                </a:solidFill>
                <a:latin typeface="Times New Roman" panose="02020603050405020304" pitchFamily="18" charset="0"/>
                <a:cs typeface="Times New Roman" panose="02020603050405020304" pitchFamily="18" charset="0"/>
              </a:rPr>
              <a:t>О</a:t>
            </a:r>
            <a:r>
              <a:rPr lang="ru-RU" sz="1600" dirty="0" smtClean="0">
                <a:solidFill>
                  <a:srgbClr val="002060"/>
                </a:solidFill>
                <a:latin typeface="Times New Roman" panose="02020603050405020304" pitchFamily="18" charset="0"/>
                <a:cs typeface="Times New Roman" panose="02020603050405020304" pitchFamily="18" charset="0"/>
              </a:rPr>
              <a:t>тца </a:t>
            </a:r>
            <a:r>
              <a:rPr lang="ru-RU" sz="1600" dirty="0">
                <a:solidFill>
                  <a:srgbClr val="002060"/>
                </a:solidFill>
                <a:latin typeface="Times New Roman" panose="02020603050405020304" pitchFamily="18" charset="0"/>
                <a:cs typeface="Times New Roman" panose="02020603050405020304" pitchFamily="18" charset="0"/>
              </a:rPr>
              <a:t>переводят в д. Старо- </a:t>
            </a:r>
            <a:r>
              <a:rPr lang="ru-RU" sz="1600" dirty="0" err="1">
                <a:solidFill>
                  <a:srgbClr val="002060"/>
                </a:solidFill>
                <a:latin typeface="Times New Roman" panose="02020603050405020304" pitchFamily="18" charset="0"/>
                <a:cs typeface="Times New Roman" panose="02020603050405020304" pitchFamily="18" charset="0"/>
              </a:rPr>
              <a:t>Короткино</a:t>
            </a:r>
            <a:r>
              <a:rPr lang="ru-RU" sz="1600" dirty="0">
                <a:solidFill>
                  <a:srgbClr val="002060"/>
                </a:solidFill>
                <a:latin typeface="Times New Roman" panose="02020603050405020304" pitchFamily="18" charset="0"/>
                <a:cs typeface="Times New Roman" panose="02020603050405020304" pitchFamily="18" charset="0"/>
              </a:rPr>
              <a:t>  начальником почты и он там работал до конца войны. В 1945 году отцу предложили ехать работать начальником почты в </a:t>
            </a:r>
            <a:r>
              <a:rPr lang="ru-RU" sz="1600" dirty="0" err="1">
                <a:solidFill>
                  <a:srgbClr val="002060"/>
                </a:solidFill>
                <a:latin typeface="Times New Roman" panose="02020603050405020304" pitchFamily="18" charset="0"/>
                <a:cs typeface="Times New Roman" panose="02020603050405020304" pitchFamily="18" charset="0"/>
              </a:rPr>
              <a:t>Верхне</a:t>
            </a:r>
            <a:r>
              <a:rPr lang="ru-RU" sz="1600" dirty="0">
                <a:solidFill>
                  <a:srgbClr val="002060"/>
                </a:solidFill>
                <a:latin typeface="Times New Roman" panose="02020603050405020304" pitchFamily="18" charset="0"/>
                <a:cs typeface="Times New Roman" panose="02020603050405020304" pitchFamily="18" charset="0"/>
              </a:rPr>
              <a:t> –</a:t>
            </a:r>
            <a:r>
              <a:rPr lang="ru-RU" sz="1600" dirty="0" err="1">
                <a:solidFill>
                  <a:srgbClr val="002060"/>
                </a:solidFill>
                <a:latin typeface="Times New Roman" panose="02020603050405020304" pitchFamily="18" charset="0"/>
                <a:cs typeface="Times New Roman" panose="02020603050405020304" pitchFamily="18" charset="0"/>
              </a:rPr>
              <a:t>Кетский</a:t>
            </a:r>
            <a:r>
              <a:rPr lang="ru-RU" sz="1600" dirty="0">
                <a:solidFill>
                  <a:srgbClr val="002060"/>
                </a:solidFill>
                <a:latin typeface="Times New Roman" panose="02020603050405020304" pitchFamily="18" charset="0"/>
                <a:cs typeface="Times New Roman" panose="02020603050405020304" pitchFamily="18" charset="0"/>
              </a:rPr>
              <a:t> район. Но отец отказался ехать ,так как у нас родился мой брат 01.08.1945года и родители купили корову, а добираться нужно было по реке. </a:t>
            </a:r>
          </a:p>
          <a:p>
            <a:r>
              <a:rPr lang="ru-RU" sz="1600" dirty="0">
                <a:solidFill>
                  <a:srgbClr val="002060"/>
                </a:solidFill>
                <a:latin typeface="Times New Roman" panose="02020603050405020304" pitchFamily="18" charset="0"/>
                <a:cs typeface="Times New Roman" panose="02020603050405020304" pitchFamily="18" charset="0"/>
              </a:rPr>
              <a:t>Отец устроился работать в Сельпо в </a:t>
            </a:r>
            <a:r>
              <a:rPr lang="ru-RU" sz="1600" dirty="0" err="1">
                <a:solidFill>
                  <a:srgbClr val="002060"/>
                </a:solidFill>
                <a:latin typeface="Times New Roman" panose="02020603050405020304" pitchFamily="18" charset="0"/>
                <a:cs typeface="Times New Roman" panose="02020603050405020304" pitchFamily="18" charset="0"/>
              </a:rPr>
              <a:t>Чажемто</a:t>
            </a:r>
            <a:r>
              <a:rPr lang="ru-RU" sz="1600" dirty="0">
                <a:solidFill>
                  <a:srgbClr val="002060"/>
                </a:solidFill>
                <a:latin typeface="Times New Roman" panose="02020603050405020304" pitchFamily="18" charset="0"/>
                <a:cs typeface="Times New Roman" panose="02020603050405020304" pitchFamily="18" charset="0"/>
              </a:rPr>
              <a:t> и его послали работать продавцом в д. Новостройку. Мне было 3 года. Мы переезжали зимой на лошадях. Остановились в д. </a:t>
            </a:r>
            <a:r>
              <a:rPr lang="ru-RU" sz="1600" dirty="0" err="1">
                <a:solidFill>
                  <a:srgbClr val="002060"/>
                </a:solidFill>
                <a:latin typeface="Times New Roman" panose="02020603050405020304" pitchFamily="18" charset="0"/>
                <a:cs typeface="Times New Roman" panose="02020603050405020304" pitchFamily="18" charset="0"/>
              </a:rPr>
              <a:t>Первомайка</a:t>
            </a:r>
            <a:r>
              <a:rPr lang="ru-RU" sz="1600" dirty="0">
                <a:solidFill>
                  <a:srgbClr val="002060"/>
                </a:solidFill>
                <a:latin typeface="Times New Roman" panose="02020603050405020304" pitchFamily="18" charset="0"/>
                <a:cs typeface="Times New Roman" panose="02020603050405020304" pitchFamily="18" charset="0"/>
              </a:rPr>
              <a:t>  погреться, и после ,как поехали я говорю , вы езжайте я пойду пешком (в три года)  а там ещё езды было 10 км. Там мы прожили  с 1945 по 1949 год. </a:t>
            </a:r>
          </a:p>
          <a:p>
            <a:r>
              <a:rPr lang="ru-RU" sz="1600" dirty="0">
                <a:solidFill>
                  <a:srgbClr val="002060"/>
                </a:solidFill>
                <a:latin typeface="Times New Roman" panose="02020603050405020304" pitchFamily="18" charset="0"/>
                <a:cs typeface="Times New Roman" panose="02020603050405020304" pitchFamily="18" charset="0"/>
              </a:rPr>
              <a:t>Мы ребятишки как и все дети играли в войну, наверное слышали от взрослых о том что была война. В 1947 году в деревню привезли сосланных латышей, мы с пацанами выглядывали из под ворот, когда они шли по деревне. И что бросалось в глаза это козырьки на шапках, нам было интересно и необычно. </a:t>
            </a:r>
            <a:r>
              <a:rPr lang="ru-RU" sz="1600" dirty="0" smtClean="0">
                <a:solidFill>
                  <a:srgbClr val="002060"/>
                </a:solidFill>
                <a:latin typeface="Times New Roman" panose="02020603050405020304" pitchFamily="18" charset="0"/>
                <a:cs typeface="Times New Roman" panose="02020603050405020304" pitchFamily="18" charset="0"/>
              </a:rPr>
              <a:t>Из сосланных  </a:t>
            </a:r>
            <a:r>
              <a:rPr lang="ru-RU" sz="1600" dirty="0">
                <a:solidFill>
                  <a:srgbClr val="002060"/>
                </a:solidFill>
                <a:latin typeface="Times New Roman" panose="02020603050405020304" pitchFamily="18" charset="0"/>
                <a:cs typeface="Times New Roman" panose="02020603050405020304" pitchFamily="18" charset="0"/>
              </a:rPr>
              <a:t>латышей у меня был друг Юрка Якобсон. Мы дружили до 1957 года,  пока у них не закончилась ссылка, которая длилась  10 лет»</a:t>
            </a:r>
          </a:p>
        </p:txBody>
      </p:sp>
      <p:pic>
        <p:nvPicPr>
          <p:cNvPr id="1026" name="Рисунок 1" descr="C:\Users\днс\AppData\Local\Microsoft\Windows\INetCache\Content.Word\IMG_20210216_231439.jpg"/>
          <p:cNvPicPr>
            <a:picLocks noChangeAspect="1" noChangeArrowheads="1"/>
          </p:cNvPicPr>
          <p:nvPr/>
        </p:nvPicPr>
        <p:blipFill>
          <a:blip r:embed="rId2" cstate="print">
            <a:extLst>
              <a:ext uri="{28A0092B-C50C-407E-A947-70E740481C1C}">
                <a14:useLocalDpi xmlns:a14="http://schemas.microsoft.com/office/drawing/2010/main" val="0"/>
              </a:ext>
            </a:extLst>
          </a:blip>
          <a:srcRect t="8653" r="6834" b="8653"/>
          <a:stretch>
            <a:fillRect/>
          </a:stretch>
        </p:blipFill>
        <p:spPr bwMode="auto">
          <a:xfrm>
            <a:off x="79570" y="980728"/>
            <a:ext cx="2899252" cy="211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Рисунок 4" descr="C:\Users\днс\AppData\Local\Microsoft\Windows\INetCache\Content.Word\IMG_20210216_231358.jpg"/>
          <p:cNvPicPr>
            <a:picLocks noChangeAspect="1" noChangeArrowheads="1"/>
          </p:cNvPicPr>
          <p:nvPr/>
        </p:nvPicPr>
        <p:blipFill>
          <a:blip r:embed="rId3" cstate="print">
            <a:extLst>
              <a:ext uri="{28A0092B-C50C-407E-A947-70E740481C1C}">
                <a14:useLocalDpi xmlns:a14="http://schemas.microsoft.com/office/drawing/2010/main" val="0"/>
              </a:ext>
            </a:extLst>
          </a:blip>
          <a:srcRect l="4317" t="11539"/>
          <a:stretch>
            <a:fillRect/>
          </a:stretch>
        </p:blipFill>
        <p:spPr bwMode="auto">
          <a:xfrm>
            <a:off x="122592" y="3298094"/>
            <a:ext cx="2856229" cy="207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536" y="5392889"/>
            <a:ext cx="2196244" cy="136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220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573392"/>
            <a:ext cx="2200275" cy="12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347864" y="476672"/>
            <a:ext cx="5688632" cy="6370975"/>
          </a:xfrm>
          <a:prstGeom prst="rect">
            <a:avLst/>
          </a:prstGeom>
        </p:spPr>
        <p:txBody>
          <a:bodyPr wrap="square">
            <a:spAutoFit/>
          </a:bodyPr>
          <a:lstStyle/>
          <a:p>
            <a:r>
              <a:rPr lang="ru-RU" sz="2000" dirty="0" smtClean="0">
                <a:solidFill>
                  <a:srgbClr val="C00000"/>
                </a:solidFill>
                <a:latin typeface="Times New Roman" panose="02020603050405020304" pitchFamily="18" charset="0"/>
                <a:cs typeface="Times New Roman" panose="02020603050405020304" pitchFamily="18" charset="0"/>
              </a:rPr>
              <a:t>         </a:t>
            </a:r>
          </a:p>
          <a:p>
            <a:r>
              <a:rPr lang="ru-RU" sz="2000" dirty="0" smtClean="0">
                <a:solidFill>
                  <a:srgbClr val="C00000"/>
                </a:solidFill>
                <a:latin typeface="Times New Roman" panose="02020603050405020304" pitchFamily="18" charset="0"/>
                <a:cs typeface="Times New Roman" panose="02020603050405020304" pitchFamily="18" charset="0"/>
              </a:rPr>
              <a:t>   Пепеляева </a:t>
            </a:r>
            <a:r>
              <a:rPr lang="ru-RU" sz="2000" dirty="0">
                <a:solidFill>
                  <a:srgbClr val="C00000"/>
                </a:solidFill>
                <a:latin typeface="Times New Roman" panose="02020603050405020304" pitchFamily="18" charset="0"/>
                <a:cs typeface="Times New Roman" panose="02020603050405020304" pitchFamily="18" charset="0"/>
              </a:rPr>
              <a:t>Мария </a:t>
            </a:r>
            <a:r>
              <a:rPr lang="ru-RU" sz="2000" dirty="0" smtClean="0">
                <a:solidFill>
                  <a:srgbClr val="C00000"/>
                </a:solidFill>
                <a:latin typeface="Times New Roman" panose="02020603050405020304" pitchFamily="18" charset="0"/>
                <a:cs typeface="Times New Roman" panose="02020603050405020304" pitchFamily="18" charset="0"/>
              </a:rPr>
              <a:t>Александровна</a:t>
            </a:r>
            <a:endParaRPr lang="ru-RU" sz="1400" dirty="0">
              <a:latin typeface="Times New Roman" panose="02020603050405020304" pitchFamily="18" charset="0"/>
              <a:cs typeface="Times New Roman" panose="02020603050405020304" pitchFamily="18" charset="0"/>
            </a:endParaRPr>
          </a:p>
          <a:p>
            <a:r>
              <a:rPr lang="ru-RU" sz="1600" dirty="0">
                <a:solidFill>
                  <a:srgbClr val="002060"/>
                </a:solidFill>
                <a:latin typeface="Times New Roman" panose="02020603050405020304" pitchFamily="18" charset="0"/>
                <a:cs typeface="Times New Roman" panose="02020603050405020304" pitchFamily="18" charset="0"/>
              </a:rPr>
              <a:t>Родилась 30 ноября 1927 года в Томской области, </a:t>
            </a:r>
            <a:r>
              <a:rPr lang="ru-RU" sz="1600" dirty="0" err="1">
                <a:solidFill>
                  <a:srgbClr val="002060"/>
                </a:solidFill>
                <a:latin typeface="Times New Roman" panose="02020603050405020304" pitchFamily="18" charset="0"/>
                <a:cs typeface="Times New Roman" panose="02020603050405020304" pitchFamily="18" charset="0"/>
              </a:rPr>
              <a:t>Чаинского</a:t>
            </a:r>
            <a:r>
              <a:rPr lang="ru-RU" sz="1600" dirty="0">
                <a:solidFill>
                  <a:srgbClr val="002060"/>
                </a:solidFill>
                <a:latin typeface="Times New Roman" panose="02020603050405020304" pitchFamily="18" charset="0"/>
                <a:cs typeface="Times New Roman" panose="02020603050405020304" pitchFamily="18" charset="0"/>
              </a:rPr>
              <a:t> района, в деревне Новые Ключи в семье крестьянина – хлебопашца, Соболева Александра Ивановича и Варвары Кузьминичны. </a:t>
            </a:r>
          </a:p>
          <a:p>
            <a:r>
              <a:rPr lang="ru-RU" sz="1600" dirty="0">
                <a:solidFill>
                  <a:srgbClr val="002060"/>
                </a:solidFill>
                <a:latin typeface="Times New Roman" panose="02020603050405020304" pitchFamily="18" charset="0"/>
                <a:cs typeface="Times New Roman" panose="02020603050405020304" pitchFamily="18" charset="0"/>
              </a:rPr>
              <a:t>В 1936 году семья переехала в город Колпашево. Отец работал плотником, затем перешел в пекарню, работал пекарем до самой войны.</a:t>
            </a:r>
          </a:p>
          <a:p>
            <a:r>
              <a:rPr lang="ru-RU" sz="1600" dirty="0">
                <a:solidFill>
                  <a:srgbClr val="002060"/>
                </a:solidFill>
                <a:latin typeface="Times New Roman" panose="02020603050405020304" pitchFamily="18" charset="0"/>
                <a:cs typeface="Times New Roman" panose="02020603050405020304" pitchFamily="18" charset="0"/>
              </a:rPr>
              <a:t>Училась Мария Александровна в 6 классе, когда началась Великая Отечественная война. </a:t>
            </a:r>
          </a:p>
          <a:p>
            <a:r>
              <a:rPr lang="ru-RU" sz="1600" dirty="0">
                <a:solidFill>
                  <a:srgbClr val="002060"/>
                </a:solidFill>
                <a:latin typeface="Times New Roman" panose="02020603050405020304" pitchFamily="18" charset="0"/>
                <a:cs typeface="Times New Roman" panose="02020603050405020304" pitchFamily="18" charset="0"/>
              </a:rPr>
              <a:t>Отца мобилизовали 8 сентября 1941года. На  мать – Варвару Кузьминичну осталось  четверо детей (Мария, Ксения, Галина, Ефросинья), младшей было 4 года. Настали тяжелые дни..</a:t>
            </a:r>
          </a:p>
          <a:p>
            <a:r>
              <a:rPr lang="ru-RU" sz="1600" dirty="0">
                <a:solidFill>
                  <a:srgbClr val="002060"/>
                </a:solidFill>
                <a:latin typeface="Times New Roman" panose="02020603050405020304" pitchFamily="18" charset="0"/>
                <a:cs typeface="Times New Roman" panose="02020603050405020304" pitchFamily="18" charset="0"/>
              </a:rPr>
              <a:t>Летом 1942 года, на каникулах, выполняли разные работы: пололи, затем на сенокос, после копали картошку, лен </a:t>
            </a:r>
            <a:r>
              <a:rPr lang="ru-RU" sz="1600" dirty="0" smtClean="0">
                <a:solidFill>
                  <a:srgbClr val="002060"/>
                </a:solidFill>
                <a:latin typeface="Times New Roman" panose="02020603050405020304" pitchFamily="18" charset="0"/>
                <a:cs typeface="Times New Roman" panose="02020603050405020304" pitchFamily="18" charset="0"/>
              </a:rPr>
              <a:t>дёргали. Жили </a:t>
            </a:r>
            <a:r>
              <a:rPr lang="ru-RU" sz="1600" dirty="0">
                <a:solidFill>
                  <a:srgbClr val="002060"/>
                </a:solidFill>
                <a:latin typeface="Times New Roman" panose="02020603050405020304" pitchFamily="18" charset="0"/>
                <a:cs typeface="Times New Roman" panose="02020603050405020304" pitchFamily="18" charset="0"/>
              </a:rPr>
              <a:t>в школе, в классах. Давали ребятам хлеб 300 грамм, варили картошку в мундире. Зимой вместо валенок носили бурки и выдавали  шахтерские калоши. Работало активно тимуровское движение, помогали многим семьям фронтовиков. В школе на переменах дети очень любили петь разные песни, взявшись за руки, водили хоровод. В 1944 году в городе Колпашево Мария поступила в Новосибирский торгово-кооперативный техникум. Отучившись 1год, она  поехала в город Новосибирск доучиваться. </a:t>
            </a:r>
          </a:p>
        </p:txBody>
      </p:sp>
      <p:pic>
        <p:nvPicPr>
          <p:cNvPr id="3" name="Рисунок 2" descr="Копия (2) Изображение"/>
          <p:cNvPicPr/>
          <p:nvPr/>
        </p:nvPicPr>
        <p:blipFill>
          <a:blip r:embed="rId3" cstate="print"/>
          <a:srcRect b="4251"/>
          <a:stretch>
            <a:fillRect/>
          </a:stretch>
        </p:blipFill>
        <p:spPr bwMode="auto">
          <a:xfrm>
            <a:off x="323528" y="961196"/>
            <a:ext cx="2104950" cy="2383926"/>
          </a:xfrm>
          <a:prstGeom prst="rect">
            <a:avLst/>
          </a:prstGeom>
          <a:noFill/>
          <a:ln w="9525">
            <a:noFill/>
            <a:miter lim="800000"/>
            <a:headEnd/>
            <a:tailEnd/>
          </a:ln>
        </p:spPr>
      </p:pic>
      <p:pic>
        <p:nvPicPr>
          <p:cNvPr id="4" name="Рисунок 3" descr="SAM_0132"/>
          <p:cNvPicPr/>
          <p:nvPr/>
        </p:nvPicPr>
        <p:blipFill>
          <a:blip r:embed="rId4" cstate="print"/>
          <a:srcRect/>
          <a:stretch>
            <a:fillRect/>
          </a:stretch>
        </p:blipFill>
        <p:spPr bwMode="auto">
          <a:xfrm>
            <a:off x="1207826" y="3371018"/>
            <a:ext cx="2111116" cy="2388134"/>
          </a:xfrm>
          <a:prstGeom prst="rect">
            <a:avLst/>
          </a:prstGeom>
          <a:noFill/>
          <a:ln w="9525">
            <a:solidFill>
              <a:srgbClr val="0000FF"/>
            </a:solidFill>
            <a:miter lim="800000"/>
            <a:headEnd/>
            <a:tailEnd/>
          </a:ln>
        </p:spPr>
      </p:pic>
    </p:spTree>
    <p:extLst>
      <p:ext uri="{BB962C8B-B14F-4D97-AF65-F5344CB8AC3E}">
        <p14:creationId xmlns:p14="http://schemas.microsoft.com/office/powerpoint/2010/main" val="18640259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517</TotalTime>
  <Words>3602</Words>
  <Application>Microsoft Office PowerPoint</Application>
  <PresentationFormat>Экран (4:3)</PresentationFormat>
  <Paragraphs>167</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Садик</dc:creator>
  <cp:lastModifiedBy>днс</cp:lastModifiedBy>
  <cp:revision>47</cp:revision>
  <dcterms:created xsi:type="dcterms:W3CDTF">2021-05-06T04:50:25Z</dcterms:created>
  <dcterms:modified xsi:type="dcterms:W3CDTF">2022-06-22T13:51:04Z</dcterms:modified>
</cp:coreProperties>
</file>