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52" r:id="rId2"/>
    <p:sldId id="459" r:id="rId3"/>
    <p:sldId id="460" r:id="rId4"/>
    <p:sldId id="461" r:id="rId5"/>
    <p:sldId id="462" r:id="rId6"/>
    <p:sldId id="463" r:id="rId7"/>
    <p:sldId id="464" r:id="rId8"/>
    <p:sldId id="465" r:id="rId9"/>
    <p:sldId id="466" r:id="rId10"/>
    <p:sldId id="467" r:id="rId11"/>
    <p:sldId id="453" r:id="rId12"/>
  </p:sldIdLst>
  <p:sldSz cx="9144000" cy="5143500" type="screen16x9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A0185"/>
    <a:srgbClr val="66FFFF"/>
    <a:srgbClr val="0A23A2"/>
    <a:srgbClr val="1B3FF1"/>
    <a:srgbClr val="66CCFF"/>
    <a:srgbClr val="0099FF"/>
    <a:srgbClr val="0C59F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651" autoAdjust="0"/>
    <p:restoredTop sz="94660"/>
  </p:normalViewPr>
  <p:slideViewPr>
    <p:cSldViewPr>
      <p:cViewPr varScale="1">
        <p:scale>
          <a:sx n="98" d="100"/>
          <a:sy n="98" d="100"/>
        </p:scale>
        <p:origin x="-738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5644A-DDDB-4001-A198-37A6EC2F71CD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D8491-E96C-4951-8978-F22C40102E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3917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772D5CC-F680-4D03-8DAF-E244657159B6}" type="datetimeFigureOut">
              <a:rPr lang="ru-RU"/>
              <a:pPr>
                <a:defRPr/>
              </a:pPr>
              <a:t>07.04.2025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09BE059-FD5E-480C-A198-44BE99C2C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5577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3" y="490538"/>
            <a:ext cx="4357687" cy="2452687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3623">
              <a:defRPr/>
            </a:pPr>
            <a:fld id="{F0ECCC65-592D-488D-81A6-88AF9BE53030}" type="slidenum">
              <a:rPr lang="ru-RU" altLang="ru-RU">
                <a:solidFill>
                  <a:srgbClr val="000000"/>
                </a:solidFill>
                <a:cs typeface="+mn-cs"/>
              </a:rPr>
              <a:pPr defTabSz="903623">
                <a:defRPr/>
              </a:pPr>
              <a:t>2</a:t>
            </a:fld>
            <a:endParaRPr lang="ru-RU" altLang="ru-RU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0088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3" y="490538"/>
            <a:ext cx="4357687" cy="2452687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3623">
              <a:defRPr/>
            </a:pPr>
            <a:fld id="{F0ECCC65-592D-488D-81A6-88AF9BE53030}" type="slidenum">
              <a:rPr lang="ru-RU" altLang="ru-RU">
                <a:solidFill>
                  <a:srgbClr val="000000"/>
                </a:solidFill>
                <a:cs typeface="+mn-cs"/>
              </a:rPr>
              <a:pPr defTabSz="903623">
                <a:defRPr/>
              </a:pPr>
              <a:t>3</a:t>
            </a:fld>
            <a:endParaRPr lang="ru-RU" altLang="ru-RU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148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3" y="490538"/>
            <a:ext cx="4357687" cy="2452687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3623">
              <a:defRPr/>
            </a:pPr>
            <a:fld id="{F0ECCC65-592D-488D-81A6-88AF9BE53030}" type="slidenum">
              <a:rPr lang="ru-RU" altLang="ru-RU">
                <a:solidFill>
                  <a:srgbClr val="000000"/>
                </a:solidFill>
                <a:cs typeface="+mn-cs"/>
              </a:rPr>
              <a:pPr defTabSz="903623">
                <a:defRPr/>
              </a:pPr>
              <a:t>4</a:t>
            </a:fld>
            <a:endParaRPr lang="ru-RU" altLang="ru-RU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87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3" y="490538"/>
            <a:ext cx="4357687" cy="2452687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3623">
              <a:defRPr/>
            </a:pPr>
            <a:fld id="{F0ECCC65-592D-488D-81A6-88AF9BE53030}" type="slidenum">
              <a:rPr lang="ru-RU" altLang="ru-RU">
                <a:solidFill>
                  <a:srgbClr val="000000"/>
                </a:solidFill>
                <a:cs typeface="+mn-cs"/>
              </a:rPr>
              <a:pPr defTabSz="903623">
                <a:defRPr/>
              </a:pPr>
              <a:t>5</a:t>
            </a:fld>
            <a:endParaRPr lang="ru-RU" altLang="ru-RU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2835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3" y="490538"/>
            <a:ext cx="4357687" cy="2452687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3623">
              <a:defRPr/>
            </a:pPr>
            <a:fld id="{F0ECCC65-592D-488D-81A6-88AF9BE53030}" type="slidenum">
              <a:rPr lang="ru-RU" altLang="ru-RU">
                <a:solidFill>
                  <a:srgbClr val="000000"/>
                </a:solidFill>
                <a:cs typeface="+mn-cs"/>
              </a:rPr>
              <a:pPr defTabSz="903623">
                <a:defRPr/>
              </a:pPr>
              <a:t>6</a:t>
            </a:fld>
            <a:endParaRPr lang="ru-RU" altLang="ru-RU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4340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3" y="490538"/>
            <a:ext cx="4357687" cy="2452687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3623">
              <a:defRPr/>
            </a:pPr>
            <a:fld id="{F0ECCC65-592D-488D-81A6-88AF9BE53030}" type="slidenum">
              <a:rPr lang="ru-RU" altLang="ru-RU">
                <a:solidFill>
                  <a:srgbClr val="000000"/>
                </a:solidFill>
                <a:cs typeface="+mn-cs"/>
              </a:rPr>
              <a:pPr defTabSz="903623">
                <a:defRPr/>
              </a:pPr>
              <a:t>7</a:t>
            </a:fld>
            <a:endParaRPr lang="ru-RU" altLang="ru-RU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975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3" y="490538"/>
            <a:ext cx="4357687" cy="2452687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3623">
              <a:defRPr/>
            </a:pPr>
            <a:fld id="{F0ECCC65-592D-488D-81A6-88AF9BE53030}" type="slidenum">
              <a:rPr lang="ru-RU" altLang="ru-RU">
                <a:solidFill>
                  <a:srgbClr val="000000"/>
                </a:solidFill>
                <a:cs typeface="+mn-cs"/>
              </a:rPr>
              <a:pPr defTabSz="903623">
                <a:defRPr/>
              </a:pPr>
              <a:t>8</a:t>
            </a:fld>
            <a:endParaRPr lang="ru-RU" altLang="ru-RU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0198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3" y="490538"/>
            <a:ext cx="4357687" cy="2452687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3623">
              <a:defRPr/>
            </a:pPr>
            <a:fld id="{F0ECCC65-592D-488D-81A6-88AF9BE53030}" type="slidenum">
              <a:rPr lang="ru-RU" altLang="ru-RU">
                <a:solidFill>
                  <a:srgbClr val="000000"/>
                </a:solidFill>
                <a:cs typeface="+mn-cs"/>
              </a:rPr>
              <a:pPr defTabSz="903623">
                <a:defRPr/>
              </a:pPr>
              <a:t>9</a:t>
            </a:fld>
            <a:endParaRPr lang="ru-RU" altLang="ru-RU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9565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3" y="490538"/>
            <a:ext cx="4357687" cy="2452687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3623">
              <a:defRPr/>
            </a:pPr>
            <a:fld id="{F0ECCC65-592D-488D-81A6-88AF9BE53030}" type="slidenum">
              <a:rPr lang="ru-RU" altLang="ru-RU">
                <a:solidFill>
                  <a:srgbClr val="000000"/>
                </a:solidFill>
                <a:cs typeface="+mn-cs"/>
              </a:rPr>
              <a:pPr defTabSz="903623">
                <a:defRPr/>
              </a:pPr>
              <a:t>10</a:t>
            </a:fld>
            <a:endParaRPr lang="ru-RU" altLang="ru-RU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738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D7BE6-8496-47C3-8020-37ECCA15CCF4}" type="datetime1">
              <a:rPr lang="ru-RU"/>
              <a:pPr>
                <a:defRPr/>
              </a:pPr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87105-490F-42DD-A8E0-92C7973FE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F4870-2E26-427E-B8C9-943E2694DF13}" type="datetime1">
              <a:rPr lang="ru-RU"/>
              <a:pPr>
                <a:defRPr/>
              </a:pPr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42A0A-7EAE-4AE3-BB7A-537C1BB57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EBCC9-3AA7-45B7-A159-306965DBE7DA}" type="datetime1">
              <a:rPr lang="ru-RU"/>
              <a:pPr>
                <a:defRPr/>
              </a:pPr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8AD72-50D4-48FD-9F36-E2CBFA6E2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51F6A-1DE3-47D6-8B18-922F3DA92313}" type="datetime1">
              <a:rPr lang="ru-RU"/>
              <a:pPr>
                <a:defRPr/>
              </a:pPr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BDAB8-3FD6-4C37-A9DF-2C335E83A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6012D-5779-4140-8A24-BCD8213A5DA8}" type="datetime1">
              <a:rPr lang="ru-RU"/>
              <a:pPr>
                <a:defRPr/>
              </a:pPr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BFF4C-C16A-4B5E-AF3B-AB3A1A629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61E18-FEC8-4FDC-8C48-093EC9FEAFD0}" type="datetime1">
              <a:rPr lang="ru-RU"/>
              <a:pPr>
                <a:defRPr/>
              </a:pPr>
              <a:t>07.04.2025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16B42-022B-4C19-8F98-80CA7D2C3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0B30D-E28F-4812-9B55-39EAC872F508}" type="datetime1">
              <a:rPr lang="ru-RU"/>
              <a:pPr>
                <a:defRPr/>
              </a:pPr>
              <a:t>07.04.2025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D8828-7965-4757-A36E-6E72CB2E8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73A46-917D-4B61-BFEB-84752877A13D}" type="datetime1">
              <a:rPr lang="ru-RU"/>
              <a:pPr>
                <a:defRPr/>
              </a:pPr>
              <a:t>07.04.2025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B4683-CB89-4A51-91F0-690428B12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AC63-43B3-4D8E-AAB4-007D4C83B8AB}" type="datetime1">
              <a:rPr lang="ru-RU"/>
              <a:pPr>
                <a:defRPr/>
              </a:pPr>
              <a:t>07.04.2025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9B649-40DF-46C4-BEBA-DA876ECF2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C0F4B-68AF-4B8C-B4A3-AFE3F3F285A4}" type="datetime1">
              <a:rPr lang="ru-RU"/>
              <a:pPr>
                <a:defRPr/>
              </a:pPr>
              <a:t>07.04.2025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AB4D0-1905-4590-9DC7-93688A755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DA59A-573D-4AEF-ADC7-0910467E0D63}" type="datetime1">
              <a:rPr lang="ru-RU"/>
              <a:pPr>
                <a:defRPr/>
              </a:pPr>
              <a:t>07.04.2025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2813-ACB2-44E8-BC3A-933754C2C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35A098-A298-4DD5-960B-6F91C5F8E4C3}" type="datetime1">
              <a:rPr lang="ru-RU"/>
              <a:pPr>
                <a:defRPr/>
              </a:pPr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EA13E5-C1BF-42FC-8B39-AB5DC3821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2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/>
          <p:nvPr/>
        </p:nvGrpSpPr>
        <p:grpSpPr>
          <a:xfrm>
            <a:off x="1680026" y="3075806"/>
            <a:ext cx="5783948" cy="1686397"/>
            <a:chOff x="2746375" y="4976568"/>
            <a:chExt cx="7169150" cy="1768475"/>
          </a:xfrm>
        </p:grpSpPr>
        <p:grpSp>
          <p:nvGrpSpPr>
            <p:cNvPr id="3" name="Группа 22"/>
            <p:cNvGrpSpPr>
              <a:grpSpLocks/>
            </p:cNvGrpSpPr>
            <p:nvPr/>
          </p:nvGrpSpPr>
          <p:grpSpPr bwMode="auto">
            <a:xfrm>
              <a:off x="2746375" y="4976568"/>
              <a:ext cx="7169150" cy="1768475"/>
              <a:chOff x="2166284" y="3317563"/>
              <a:chExt cx="6778400" cy="1768663"/>
            </a:xfrm>
          </p:grpSpPr>
          <p:pic>
            <p:nvPicPr>
              <p:cNvPr id="28" name="Рисунок 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8831" y="3317563"/>
                <a:ext cx="549259" cy="915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Рисунок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2050" y="3430953"/>
                <a:ext cx="578752" cy="8020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Рисунок 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6216" y="3374819"/>
                <a:ext cx="721157" cy="843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Рисунок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7456" y="3419335"/>
                <a:ext cx="639465" cy="798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Рисунок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6146" y="3426562"/>
                <a:ext cx="640855" cy="7938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Рисунок 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5694" y="3377898"/>
                <a:ext cx="675712" cy="837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Рисунок 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33967" y="3443239"/>
                <a:ext cx="565504" cy="789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Рисунок 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5998" y="3437414"/>
                <a:ext cx="602149" cy="777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Рисунок 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4063" y="3353395"/>
                <a:ext cx="573640" cy="843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Рисунок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6591" y="3456620"/>
                <a:ext cx="578093" cy="805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Рисунок 1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6284" y="4286259"/>
                <a:ext cx="614345" cy="763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Рисунок 12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7249" y="4269765"/>
                <a:ext cx="563553" cy="763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Рисунок 13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5191" y="4293413"/>
                <a:ext cx="843206" cy="692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Рисунок 14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0168" y="4293474"/>
                <a:ext cx="596752" cy="739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Рисунок 15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6146" y="4315742"/>
                <a:ext cx="610523" cy="74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Рисунок 16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5912" y="4275235"/>
                <a:ext cx="690029" cy="7918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Рисунок 17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33967" y="4269765"/>
                <a:ext cx="536897" cy="816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Рисунок 18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5998" y="4267024"/>
                <a:ext cx="712403" cy="802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Рисунок 19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55892" y="4248171"/>
                <a:ext cx="551810" cy="813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9" name="Рисунок 2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4025" y="5928669"/>
              <a:ext cx="571500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5DF07C8E-C24D-4005-B1F5-3748E3E7E91E}"/>
              </a:ext>
            </a:extLst>
          </p:cNvPr>
          <p:cNvSpPr/>
          <p:nvPr/>
        </p:nvSpPr>
        <p:spPr>
          <a:xfrm>
            <a:off x="286561" y="1994501"/>
            <a:ext cx="85708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«Действия в условиях различного рода чрезвычайных ситуаций, в том числе в местах массового пребывания людей»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AD14E99E-272C-4DED-8EC5-EF0E3A3C051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123478"/>
            <a:ext cx="1584175" cy="169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682101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3478"/>
            <a:ext cx="8104984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76777" tIns="38387" rIns="76777" bIns="38387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dirty="0">
                <a:solidFill>
                  <a:schemeClr val="bg1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Правила поведения по предупреждающему сигналу</a:t>
            </a:r>
            <a:b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«ВНИМАНИЕ ВСЕМ!»</a:t>
            </a: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7010073" y="4785415"/>
            <a:ext cx="2133927" cy="35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42" tIns="40515" rIns="81042" bIns="40515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50046" indent="122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701316" indent="122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052585" indent="122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403859" indent="122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1756339" algn="l" defTabSz="702535" rtl="0" eaLnBrk="1" latinLnBrk="0" hangingPunct="1"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107610" algn="l" defTabSz="702535" rtl="0" eaLnBrk="1" latinLnBrk="0" hangingPunct="1"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2458879" algn="l" defTabSz="702535" rtl="0" eaLnBrk="1" latinLnBrk="0" hangingPunct="1"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2810147" algn="l" defTabSz="702535" rtl="0" eaLnBrk="1" latinLnBrk="0" hangingPunct="1"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8E5950-8753-4375-84F4-5531A1CB2B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642924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10">
            <a:extLst>
              <a:ext uri="{FF2B5EF4-FFF2-40B4-BE49-F238E27FC236}">
                <a16:creationId xmlns:a16="http://schemas.microsoft.com/office/drawing/2014/main" xmlns="" id="{25ADCCBE-4B4D-41ED-BA73-FC7D2AD80B5D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8572528" y="-18"/>
            <a:ext cx="450360" cy="588600"/>
          </a:xfrm>
          <a:prstGeom prst="rect">
            <a:avLst/>
          </a:prstGeom>
          <a:ln>
            <a:noFill/>
          </a:ln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BE514BE8-8977-42BB-965E-37B4EE781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87993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2694439-EAD3-410F-A1E5-A0C10B5CC80F}"/>
              </a:ext>
            </a:extLst>
          </p:cNvPr>
          <p:cNvSpPr txBox="1"/>
          <p:nvPr/>
        </p:nvSpPr>
        <p:spPr>
          <a:xfrm>
            <a:off x="4443800" y="1004697"/>
            <a:ext cx="457908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/>
            <a:r>
              <a:rPr lang="ru-RU" sz="1800" b="1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+mn-ea"/>
              </a:rPr>
              <a:t>Сигнал </a:t>
            </a:r>
            <a:r>
              <a:rPr lang="ru-RU" sz="1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</a:rPr>
              <a:t>«ВНИМАНИЕ ВСЕМ!»</a:t>
            </a:r>
            <a:r>
              <a:rPr lang="ru-RU" sz="180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</a:rPr>
              <a:t> </a:t>
            </a:r>
            <a:r>
              <a:rPr lang="ru-RU" sz="180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+mn-ea"/>
              </a:rPr>
              <a:t>– это единый сигнал оповещения населения о любых опасностях и чрезвычайных ситуациях, который сопровождается включением сирен, прерывистыми гудками с последующей речевой информацией о сложившейся ситуации и порядке действий.</a:t>
            </a:r>
          </a:p>
          <a:p>
            <a:pPr indent="361950" algn="just"/>
            <a:r>
              <a:rPr lang="ru-RU" sz="180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+mn-ea"/>
              </a:rPr>
              <a:t>По окончании звукового сигнала </a:t>
            </a:r>
            <a:r>
              <a:rPr lang="ru-RU" sz="180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</a:rPr>
              <a:t>«ВНИМАНИЕ ВСЕМ» </a:t>
            </a:r>
            <a:r>
              <a:rPr lang="ru-RU" sz="180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+mn-ea"/>
              </a:rPr>
              <a:t>по каналам телевидения и по радио будет передаваться речевая информация о сложившейся обстановке и порядке действия населения.</a:t>
            </a:r>
            <a:endParaRPr lang="ru-RU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399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06504" y="3286555"/>
            <a:ext cx="5530992" cy="5304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8135" tIns="34065" rIns="68135" bIns="34065">
            <a:spAutoFit/>
          </a:bodyPr>
          <a:lstStyle>
            <a:lvl1pPr defTabSz="7080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080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080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080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080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08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08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08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08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999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Благодарю за внимание!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11" y="4768454"/>
            <a:ext cx="9141179" cy="44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783" tIns="56370" rIns="112783" bIns="56370" anchor="ctr"/>
          <a:lstStyle/>
          <a:p>
            <a:pPr algn="ctr" defTabSz="1203564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altLang="ru-RU" sz="189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92B2215-CAE3-2BAD-936A-AE319B2C03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3092" y="407699"/>
            <a:ext cx="1777817" cy="239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6453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6094"/>
            <a:ext cx="8249000" cy="519431"/>
          </a:xfrm>
          <a:prstGeom prst="rect">
            <a:avLst/>
          </a:prstGeom>
          <a:noFill/>
          <a:ln>
            <a:noFill/>
          </a:ln>
        </p:spPr>
        <p:txBody>
          <a:bodyPr vert="horz" wrap="square" lIns="76777" tIns="38387" rIns="76777" bIns="38387" numCol="1" anchor="ctr" anchorCtr="0" compatLnSpc="1">
            <a:prstTxWarp prst="textNoShape">
              <a:avLst/>
            </a:prstTxWarp>
          </a:bodyPr>
          <a:lstStyle/>
          <a:p>
            <a:pPr lvl="0" algn="ctr" defTabSz="672494">
              <a:defRPr/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Рассматриваемые 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7010073" y="4785415"/>
            <a:ext cx="2133927" cy="35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42" tIns="40515" rIns="81042" bIns="40515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50046" indent="122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701316" indent="122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052585" indent="122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403859" indent="122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1756339" algn="l" defTabSz="702535" rtl="0" eaLnBrk="1" latinLnBrk="0" hangingPunct="1"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107610" algn="l" defTabSz="702535" rtl="0" eaLnBrk="1" latinLnBrk="0" hangingPunct="1"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2458879" algn="l" defTabSz="702535" rtl="0" eaLnBrk="1" latinLnBrk="0" hangingPunct="1"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2810147" algn="l" defTabSz="702535" rtl="0" eaLnBrk="1" latinLnBrk="0" hangingPunct="1"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8E5950-8753-4375-84F4-5531A1CB2B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642924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10">
            <a:extLst>
              <a:ext uri="{FF2B5EF4-FFF2-40B4-BE49-F238E27FC236}">
                <a16:creationId xmlns:a16="http://schemas.microsoft.com/office/drawing/2014/main" xmlns="" id="{25ADCCBE-4B4D-41ED-BA73-FC7D2AD80B5D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8572528" y="-18"/>
            <a:ext cx="450360" cy="588600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59BD9C-33E8-4813-8CA8-73E640E58B8E}"/>
              </a:ext>
            </a:extLst>
          </p:cNvPr>
          <p:cNvSpPr txBox="1"/>
          <p:nvPr/>
        </p:nvSpPr>
        <p:spPr>
          <a:xfrm>
            <a:off x="323528" y="1077001"/>
            <a:ext cx="5893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Правила поведения в случае возникновения пожара.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627E01-200B-43C9-B28C-FC2792D23B8E}"/>
              </a:ext>
            </a:extLst>
          </p:cNvPr>
          <p:cNvSpPr txBox="1"/>
          <p:nvPr/>
        </p:nvSpPr>
        <p:spPr>
          <a:xfrm>
            <a:off x="323528" y="1394634"/>
            <a:ext cx="6822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Правила безопасного поведения в общественном транспорте.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012D1ED-A05E-4BA7-86DC-BE682168D8B8}"/>
              </a:ext>
            </a:extLst>
          </p:cNvPr>
          <p:cNvSpPr txBox="1"/>
          <p:nvPr/>
        </p:nvSpPr>
        <p:spPr>
          <a:xfrm>
            <a:off x="330863" y="1728171"/>
            <a:ext cx="8327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Правила безопасного поведения на объектах железнодорожного транспорта.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E351E7F-2CE8-4B7F-A6F1-43DD80E159BF}"/>
              </a:ext>
            </a:extLst>
          </p:cNvPr>
          <p:cNvSpPr txBox="1"/>
          <p:nvPr/>
        </p:nvSpPr>
        <p:spPr>
          <a:xfrm>
            <a:off x="331933" y="2034790"/>
            <a:ext cx="8506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Правила безопасного поведения при обнаружении подозрительного предмета.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9F9558C-AD94-495F-9742-EE7B82DD1B27}"/>
              </a:ext>
            </a:extLst>
          </p:cNvPr>
          <p:cNvSpPr txBox="1"/>
          <p:nvPr/>
        </p:nvSpPr>
        <p:spPr>
          <a:xfrm>
            <a:off x="305123" y="2324368"/>
            <a:ext cx="25949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Безопасное селфи».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DDBDC3D-3B8A-4C48-A007-1876DA3F508E}"/>
              </a:ext>
            </a:extLst>
          </p:cNvPr>
          <p:cNvSpPr txBox="1"/>
          <p:nvPr/>
        </p:nvSpPr>
        <p:spPr>
          <a:xfrm>
            <a:off x="353733" y="2634466"/>
            <a:ext cx="86018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Правила поведения по предупреждающему сигналу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«ВНИМАНИЕ ВСЕМ!».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5F687715-863A-41A0-AC83-687861DBD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02810"/>
            <a:ext cx="1224136" cy="113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AC32795D-C635-49D9-BABA-CEDAAD742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0415" y="3600893"/>
            <a:ext cx="1713696" cy="113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xmlns="" id="{A5BA1BEE-6A8F-48E2-95E8-F50F1EA78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2183" y="3602810"/>
            <a:ext cx="1904979" cy="113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xmlns="" id="{08CE56B8-78BC-41EF-BD58-F289D33B0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4654" y="3600893"/>
            <a:ext cx="1487733" cy="113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xmlns="" id="{7902E643-F245-4F15-90E3-4D8FC172F9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79" t="7476" r="13214" b="16235"/>
          <a:stretch/>
        </p:blipFill>
        <p:spPr bwMode="auto">
          <a:xfrm>
            <a:off x="7117909" y="3598800"/>
            <a:ext cx="1904979" cy="113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5789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7010073" y="4785415"/>
            <a:ext cx="2133927" cy="35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42" tIns="40515" rIns="81042" bIns="40515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50046" indent="122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701316" indent="122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052585" indent="122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403859" indent="122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1756339" algn="l" defTabSz="702535" rtl="0" eaLnBrk="1" latinLnBrk="0" hangingPunct="1"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107610" algn="l" defTabSz="702535" rtl="0" eaLnBrk="1" latinLnBrk="0" hangingPunct="1"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2458879" algn="l" defTabSz="702535" rtl="0" eaLnBrk="1" latinLnBrk="0" hangingPunct="1"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2810147" algn="l" defTabSz="702535" rtl="0" eaLnBrk="1" latinLnBrk="0" hangingPunct="1"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8E5950-8753-4375-84F4-5531A1CB2B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642924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10">
            <a:extLst>
              <a:ext uri="{FF2B5EF4-FFF2-40B4-BE49-F238E27FC236}">
                <a16:creationId xmlns:a16="http://schemas.microsoft.com/office/drawing/2014/main" xmlns="" id="{25ADCCBE-4B4D-41ED-BA73-FC7D2AD80B5D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8572528" y="-18"/>
            <a:ext cx="450360" cy="588600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F4D0D7C-69D6-4F4B-BA96-2BEC9FD8997B}"/>
              </a:ext>
            </a:extLst>
          </p:cNvPr>
          <p:cNvSpPr txBox="1"/>
          <p:nvPr/>
        </p:nvSpPr>
        <p:spPr>
          <a:xfrm>
            <a:off x="706379" y="109616"/>
            <a:ext cx="773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ОПАСНОСТЬ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E0DC200-2991-4377-976D-745C483FA209}"/>
              </a:ext>
            </a:extLst>
          </p:cNvPr>
          <p:cNvSpPr txBox="1"/>
          <p:nvPr/>
        </p:nvSpPr>
        <p:spPr>
          <a:xfrm>
            <a:off x="359531" y="884503"/>
            <a:ext cx="84249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</a:t>
            </a:r>
            <a:r>
              <a:rPr lang="ru-RU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 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негативное свойство живой и неживой материи, способное причинять ущерб самой материи: людям, природной среде, материальным ценностям, т. е. это процессы, явления, предметы, оказывающие негативное влияние на жизнь и здоровье человека и на окружающую среду.</a:t>
            </a:r>
          </a:p>
          <a:p>
            <a:pPr algn="just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1B81B87-C80F-4BE6-B66C-159FB2FB10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445805"/>
            <a:ext cx="9144000" cy="2697695"/>
          </a:xfrm>
          <a:prstGeom prst="rect">
            <a:avLst/>
          </a:prstGeom>
          <a:effectLst>
            <a:softEdge rad="800100"/>
          </a:effectLst>
        </p:spPr>
      </p:pic>
    </p:spTree>
    <p:extLst>
      <p:ext uri="{BB962C8B-B14F-4D97-AF65-F5344CB8AC3E}">
        <p14:creationId xmlns:p14="http://schemas.microsoft.com/office/powerpoint/2010/main" xmlns="" val="1454847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3478"/>
            <a:ext cx="8104984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76777" tIns="38387" rIns="76777" bIns="38387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>
                <a:solidFill>
                  <a:schemeClr val="bg1"/>
                </a:solidFill>
              </a:rPr>
              <a:t> </a:t>
            </a:r>
            <a:r>
              <a:rPr 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Правила поведения в случае возникновения пожара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7010073" y="4785415"/>
            <a:ext cx="2133927" cy="35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42" tIns="40515" rIns="81042" bIns="40515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50046" indent="122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701316" indent="122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052585" indent="122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403859" indent="122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1756339" algn="l" defTabSz="702535" rtl="0" eaLnBrk="1" latinLnBrk="0" hangingPunct="1"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107610" algn="l" defTabSz="702535" rtl="0" eaLnBrk="1" latinLnBrk="0" hangingPunct="1"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2458879" algn="l" defTabSz="702535" rtl="0" eaLnBrk="1" latinLnBrk="0" hangingPunct="1"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2810147" algn="l" defTabSz="702535" rtl="0" eaLnBrk="1" latinLnBrk="0" hangingPunct="1"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8E5950-8753-4375-84F4-5531A1CB2B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642924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10">
            <a:extLst>
              <a:ext uri="{FF2B5EF4-FFF2-40B4-BE49-F238E27FC236}">
                <a16:creationId xmlns:a16="http://schemas.microsoft.com/office/drawing/2014/main" xmlns="" id="{25ADCCBE-4B4D-41ED-BA73-FC7D2AD80B5D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8572528" y="-18"/>
            <a:ext cx="450360" cy="588600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4F9D70B-EB5A-48E1-B1D2-57F38CD3000E}"/>
              </a:ext>
            </a:extLst>
          </p:cNvPr>
          <p:cNvSpPr txBox="1"/>
          <p:nvPr/>
        </p:nvSpPr>
        <p:spPr>
          <a:xfrm>
            <a:off x="312748" y="730323"/>
            <a:ext cx="87101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поведения: </a:t>
            </a:r>
          </a:p>
          <a:p>
            <a:pPr algn="just" fontAlgn="base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Обнаружив пожар, необходимо немедленно вызвать пожарных. Это следует сделать из безопасного места: соседней квартиры или с мобильного телефона. Набрать номер дежурной службы МЧС «101» и сообщить следующие сведения:</a:t>
            </a:r>
          </a:p>
          <a:p>
            <a:pPr marL="285750" indent="-285750" fontAlgn="base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Адрес, где обнаружено загорание или пожар;</a:t>
            </a:r>
          </a:p>
          <a:p>
            <a:pPr marL="285750" indent="-285750" fontAlgn="base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Объект, где происходит пожар: во дворе, в квартире, в школе, на складе и т.д.;</a:t>
            </a:r>
          </a:p>
          <a:p>
            <a:pPr marL="285750" indent="-285750" fontAlgn="base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Что конкретно горит: телевизор, мебель, автомобиль;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C24129E-1A7C-4008-931D-DCC206106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982" y="2392708"/>
            <a:ext cx="3856036" cy="25717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versiya.info/uploads/posts/2018-11/1541400735_pozhar-v-kvartire.jpg">
            <a:extLst>
              <a:ext uri="{FF2B5EF4-FFF2-40B4-BE49-F238E27FC236}">
                <a16:creationId xmlns:a16="http://schemas.microsoft.com/office/drawing/2014/main" xmlns="" id="{B88CD6E1-5004-4DA0-8BF8-D2B87A58A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1128" y="2812740"/>
            <a:ext cx="2411760" cy="1834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8BF4509-2415-4566-B155-E1171EF19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112" y="2812740"/>
            <a:ext cx="2411760" cy="1903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286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3478"/>
            <a:ext cx="8104984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76777" tIns="38387" rIns="76777" bIns="38387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dirty="0">
                <a:solidFill>
                  <a:schemeClr val="bg1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Первичные средства пожаротушения </a:t>
            </a: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7010073" y="4785415"/>
            <a:ext cx="2133927" cy="35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42" tIns="40515" rIns="81042" bIns="40515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50046" indent="122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701316" indent="122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052585" indent="122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403859" indent="122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1756339" algn="l" defTabSz="702535" rtl="0" eaLnBrk="1" latinLnBrk="0" hangingPunct="1"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107610" algn="l" defTabSz="702535" rtl="0" eaLnBrk="1" latinLnBrk="0" hangingPunct="1"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2458879" algn="l" defTabSz="702535" rtl="0" eaLnBrk="1" latinLnBrk="0" hangingPunct="1"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2810147" algn="l" defTabSz="702535" rtl="0" eaLnBrk="1" latinLnBrk="0" hangingPunct="1"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8E5950-8753-4375-84F4-5531A1CB2B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642924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10">
            <a:extLst>
              <a:ext uri="{FF2B5EF4-FFF2-40B4-BE49-F238E27FC236}">
                <a16:creationId xmlns:a16="http://schemas.microsoft.com/office/drawing/2014/main" xmlns="" id="{25ADCCBE-4B4D-41ED-BA73-FC7D2AD80B5D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8572528" y="-18"/>
            <a:ext cx="450360" cy="588600"/>
          </a:xfrm>
          <a:prstGeom prst="rect">
            <a:avLst/>
          </a:prstGeom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AD1A4780-103D-444E-9A3D-8F15CE328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35" r="14470"/>
          <a:stretch/>
        </p:blipFill>
        <p:spPr bwMode="auto">
          <a:xfrm>
            <a:off x="5635855" y="712078"/>
            <a:ext cx="3168352" cy="4351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A39C2D53-3E2B-4A54-8231-A46BE0DAF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4" t="3800" r="3491" b="3800"/>
          <a:stretch/>
        </p:blipFill>
        <p:spPr bwMode="auto">
          <a:xfrm>
            <a:off x="303332" y="1135040"/>
            <a:ext cx="4992730" cy="3505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563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3478"/>
            <a:ext cx="8104984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76777" tIns="38387" rIns="76777" bIns="38387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dirty="0">
                <a:solidFill>
                  <a:schemeClr val="bg1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Правила безопасного поведения в общественном транспорте </a:t>
            </a: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7010073" y="4785415"/>
            <a:ext cx="2133927" cy="35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42" tIns="40515" rIns="81042" bIns="40515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50046" indent="122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701316" indent="122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052585" indent="122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403859" indent="122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1756339" algn="l" defTabSz="702535" rtl="0" eaLnBrk="1" latinLnBrk="0" hangingPunct="1"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107610" algn="l" defTabSz="702535" rtl="0" eaLnBrk="1" latinLnBrk="0" hangingPunct="1"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2458879" algn="l" defTabSz="702535" rtl="0" eaLnBrk="1" latinLnBrk="0" hangingPunct="1"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2810147" algn="l" defTabSz="702535" rtl="0" eaLnBrk="1" latinLnBrk="0" hangingPunct="1"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8E5950-8753-4375-84F4-5531A1CB2B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642924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10">
            <a:extLst>
              <a:ext uri="{FF2B5EF4-FFF2-40B4-BE49-F238E27FC236}">
                <a16:creationId xmlns:a16="http://schemas.microsoft.com/office/drawing/2014/main" xmlns="" id="{25ADCCBE-4B4D-41ED-BA73-FC7D2AD80B5D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8572528" y="-18"/>
            <a:ext cx="450360" cy="588600"/>
          </a:xfrm>
          <a:prstGeom prst="rect">
            <a:avLst/>
          </a:prstGeom>
          <a:ln>
            <a:noFill/>
          </a:ln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257B4B19-7815-4879-A816-D710226DB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87" r="33302"/>
          <a:stretch/>
        </p:blipFill>
        <p:spPr bwMode="auto">
          <a:xfrm>
            <a:off x="5053656" y="746987"/>
            <a:ext cx="1921757" cy="428969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F4A14CAC-E18F-438E-979E-EC6D91A9DC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911" b="2401"/>
          <a:stretch/>
        </p:blipFill>
        <p:spPr bwMode="auto">
          <a:xfrm>
            <a:off x="7092280" y="746987"/>
            <a:ext cx="1823478" cy="427303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6BACBC06-9EAE-41AD-A482-3AAB252FB4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1" t="31800" r="66676"/>
          <a:stretch/>
        </p:blipFill>
        <p:spPr bwMode="auto">
          <a:xfrm>
            <a:off x="2915816" y="746987"/>
            <a:ext cx="2003177" cy="427303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76E7BE5-6F87-417A-8A72-5293296D628E}"/>
              </a:ext>
            </a:extLst>
          </p:cNvPr>
          <p:cNvSpPr txBox="1"/>
          <p:nvPr/>
        </p:nvSpPr>
        <p:spPr>
          <a:xfrm>
            <a:off x="228242" y="915566"/>
            <a:ext cx="252345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Дорожно-транспортным происшествием </a:t>
            </a:r>
            <a:r>
              <a:rPr lang="ru-RU" sz="1600" b="1" i="1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называется</a:t>
            </a:r>
            <a:r>
              <a:rPr lang="ru-RU" sz="1600" b="0" i="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1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ситуация, возникшая в процессе движения механических транспортных средств и повлекшая за собой гибель или телесные повреждения людей, либо повреждения транспортных средств, грузов, дорог, дорожных и других сооружений или иного имущества.</a:t>
            </a:r>
            <a:endParaRPr lang="ru-RU" sz="1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378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3478"/>
            <a:ext cx="8104984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76777" tIns="38387" rIns="76777" bIns="38387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dirty="0">
                <a:solidFill>
                  <a:schemeClr val="bg1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Правила безопасного поведения на объектах железнодорожного транспорта</a:t>
            </a: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7010073" y="4785415"/>
            <a:ext cx="2133927" cy="35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42" tIns="40515" rIns="81042" bIns="40515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50046" indent="122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701316" indent="122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052585" indent="122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403859" indent="122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1756339" algn="l" defTabSz="702535" rtl="0" eaLnBrk="1" latinLnBrk="0" hangingPunct="1"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107610" algn="l" defTabSz="702535" rtl="0" eaLnBrk="1" latinLnBrk="0" hangingPunct="1"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2458879" algn="l" defTabSz="702535" rtl="0" eaLnBrk="1" latinLnBrk="0" hangingPunct="1"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2810147" algn="l" defTabSz="702535" rtl="0" eaLnBrk="1" latinLnBrk="0" hangingPunct="1"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8E5950-8753-4375-84F4-5531A1CB2B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642924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10">
            <a:extLst>
              <a:ext uri="{FF2B5EF4-FFF2-40B4-BE49-F238E27FC236}">
                <a16:creationId xmlns:a16="http://schemas.microsoft.com/office/drawing/2014/main" xmlns="" id="{25ADCCBE-4B4D-41ED-BA73-FC7D2AD80B5D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8572528" y="-18"/>
            <a:ext cx="450360" cy="588600"/>
          </a:xfrm>
          <a:prstGeom prst="rect">
            <a:avLst/>
          </a:prstGeom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DED3808-DC86-4DBF-BA85-1D27F68A4289}"/>
              </a:ext>
            </a:extLst>
          </p:cNvPr>
          <p:cNvSpPr txBox="1"/>
          <p:nvPr/>
        </p:nvSpPr>
        <p:spPr>
          <a:xfrm>
            <a:off x="300624" y="598432"/>
            <a:ext cx="8843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Железная дорога для всех, а для детей </a:t>
            </a:r>
            <a:r>
              <a:rPr lang="ru-RU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</a:t>
            </a:r>
            <a:r>
              <a:rPr lang="ru-RU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зона повышенной опасности.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727C1374-3950-40BD-9E5D-A9DC34FD43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08" r="25808"/>
          <a:stretch/>
        </p:blipFill>
        <p:spPr bwMode="auto">
          <a:xfrm>
            <a:off x="2079704" y="3333310"/>
            <a:ext cx="1272216" cy="175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xmlns="" id="{0045C41D-39EE-4EA3-8A56-592D53F31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1830" y="3333310"/>
            <a:ext cx="1272216" cy="175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xmlns="" id="{E3FAA610-FE60-4630-BB2D-CC2EF7E454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48" t="15317" r="25910" b="9962"/>
          <a:stretch/>
        </p:blipFill>
        <p:spPr bwMode="auto">
          <a:xfrm>
            <a:off x="5856642" y="3337415"/>
            <a:ext cx="1293453" cy="175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xmlns="" id="{E310AC34-0DB1-41A6-B940-2873944146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32" t="17202" r="26200" b="17800"/>
          <a:stretch/>
        </p:blipFill>
        <p:spPr bwMode="auto">
          <a:xfrm>
            <a:off x="7594046" y="3321833"/>
            <a:ext cx="1203662" cy="174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>
            <a:extLst>
              <a:ext uri="{FF2B5EF4-FFF2-40B4-BE49-F238E27FC236}">
                <a16:creationId xmlns:a16="http://schemas.microsoft.com/office/drawing/2014/main" xmlns="" id="{4E665D05-8FCC-4A6F-A280-CE54D245CF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01" t="11443" r="23400" b="12500"/>
          <a:stretch/>
        </p:blipFill>
        <p:spPr bwMode="auto">
          <a:xfrm>
            <a:off x="346292" y="3281902"/>
            <a:ext cx="1293453" cy="180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963681F-B5D4-4FD8-A42E-ECD35318AFBD}"/>
              </a:ext>
            </a:extLst>
          </p:cNvPr>
          <p:cNvSpPr txBox="1"/>
          <p:nvPr/>
        </p:nvSpPr>
        <p:spPr>
          <a:xfrm>
            <a:off x="543982" y="1026561"/>
            <a:ext cx="3672408" cy="27699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на железнодорожном транспорте: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D251A34-1DDB-4A2F-AAE5-E29585C7F370}"/>
              </a:ext>
            </a:extLst>
          </p:cNvPr>
          <p:cNvSpPr txBox="1"/>
          <p:nvPr/>
        </p:nvSpPr>
        <p:spPr>
          <a:xfrm>
            <a:off x="72435" y="1442868"/>
            <a:ext cx="4615503" cy="17851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u-RU" sz="11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при приближении поезда не выходите за предупреждающую полосу на платформе до полной остановки поезда;</a:t>
            </a:r>
          </a:p>
          <a:p>
            <a:pPr algn="just" fontAlgn="base"/>
            <a:r>
              <a:rPr lang="ru-RU" sz="11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посадку (высадку) в вагоны производите только после полной остановки поезда, со стороны перрона или посадочной платформы;</a:t>
            </a:r>
          </a:p>
          <a:p>
            <a:pPr algn="just" fontAlgn="base"/>
            <a:r>
              <a:rPr lang="ru-RU" sz="11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не оставляйте без внимания случаи нарушения правил поведения несовершеннолетних детей на территории железнодорожного транспорта;</a:t>
            </a:r>
          </a:p>
          <a:p>
            <a:pPr algn="just" fontAlgn="base"/>
            <a:r>
              <a:rPr lang="ru-RU" sz="11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переходите железнодорожные пути только в установленных местах, убедившись в отсутствии движущегося поезда, локомотива или вагонов;</a:t>
            </a:r>
          </a:p>
          <a:p>
            <a:pPr algn="just" fontAlgn="base"/>
            <a:r>
              <a:rPr lang="ru-RU" sz="11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не подлезайте под вагонами.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AC7D09-DB50-4520-A02C-C58B42646772}"/>
              </a:ext>
            </a:extLst>
          </p:cNvPr>
          <p:cNvSpPr txBox="1"/>
          <p:nvPr/>
        </p:nvSpPr>
        <p:spPr>
          <a:xfrm>
            <a:off x="4888998" y="1452696"/>
            <a:ext cx="4180072" cy="17081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92075" algn="l" rtl="0">
              <a:buFont typeface="Arial" panose="020B0604020202020204" pitchFamily="34" charset="0"/>
              <a:buChar char="•"/>
            </a:pPr>
            <a:r>
              <a:rPr lang="ru-RU" sz="105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ходить по железнодорожным путям;</a:t>
            </a:r>
          </a:p>
          <a:p>
            <a:pPr indent="92075" algn="l" rtl="0">
              <a:buFont typeface="Arial" panose="020B0604020202020204" pitchFamily="34" charset="0"/>
              <a:buChar char="•"/>
            </a:pPr>
            <a:r>
              <a:rPr lang="ru-RU" sz="105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переходить и перебегать через железнодорожные пути перед близко идущим поездом, если расстояние до него менее 400 метров;</a:t>
            </a:r>
          </a:p>
          <a:p>
            <a:pPr indent="92075" algn="l" rtl="0">
              <a:buFont typeface="Arial" panose="020B0604020202020204" pitchFamily="34" charset="0"/>
              <a:buChar char="•"/>
            </a:pPr>
            <a:r>
              <a:rPr lang="ru-RU" sz="105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станциях и перегонах подлезать под вагоны и перелезать через автосцепки для прохода через путь;</a:t>
            </a:r>
          </a:p>
          <a:p>
            <a:pPr indent="92075" algn="l" rtl="0">
              <a:buFont typeface="Arial" panose="020B0604020202020204" pitchFamily="34" charset="0"/>
              <a:buChar char="•"/>
            </a:pPr>
            <a:r>
              <a:rPr lang="ru-RU" sz="105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проходить вдоль железнодорожного пути ближе 5 метров от крайнего рельса;</a:t>
            </a:r>
          </a:p>
          <a:p>
            <a:pPr indent="92075" algn="l" rtl="0">
              <a:buFont typeface="Arial" panose="020B0604020202020204" pitchFamily="34" charset="0"/>
              <a:buChar char="•"/>
            </a:pPr>
            <a:r>
              <a:rPr lang="ru-RU" sz="105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подлезать под закрытый шлагбаум на железнодорожном переезде, а также выходить на переезд, когда шлагбаум начинает закрываться;</a:t>
            </a:r>
          </a:p>
          <a:p>
            <a:pPr indent="92075" algn="l" rtl="0">
              <a:buFont typeface="Arial" panose="020B0604020202020204" pitchFamily="34" charset="0"/>
              <a:buChar char="•"/>
            </a:pPr>
            <a:r>
              <a:rPr lang="ru-RU" sz="105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заходить за линию безопасности у края пассажирской платформы.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3A87347-D34C-46CD-B345-447415353A64}"/>
              </a:ext>
            </a:extLst>
          </p:cNvPr>
          <p:cNvSpPr txBox="1"/>
          <p:nvPr/>
        </p:nvSpPr>
        <p:spPr>
          <a:xfrm>
            <a:off x="5142830" y="1010670"/>
            <a:ext cx="3672408" cy="27699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Запрещается: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0383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3478"/>
            <a:ext cx="8104984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76777" tIns="38387" rIns="76777" bIns="38387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dirty="0">
                <a:solidFill>
                  <a:schemeClr val="bg1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Правила безопасного поведения при обнаружении подозрительного предмета</a:t>
            </a: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7010073" y="4785415"/>
            <a:ext cx="2133927" cy="35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42" tIns="40515" rIns="81042" bIns="40515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50046" indent="122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701316" indent="122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052585" indent="122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403859" indent="122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1756339" algn="l" defTabSz="702535" rtl="0" eaLnBrk="1" latinLnBrk="0" hangingPunct="1"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107610" algn="l" defTabSz="702535" rtl="0" eaLnBrk="1" latinLnBrk="0" hangingPunct="1"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2458879" algn="l" defTabSz="702535" rtl="0" eaLnBrk="1" latinLnBrk="0" hangingPunct="1"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2810147" algn="l" defTabSz="702535" rtl="0" eaLnBrk="1" latinLnBrk="0" hangingPunct="1"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8E5950-8753-4375-84F4-5531A1CB2B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642924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10">
            <a:extLst>
              <a:ext uri="{FF2B5EF4-FFF2-40B4-BE49-F238E27FC236}">
                <a16:creationId xmlns:a16="http://schemas.microsoft.com/office/drawing/2014/main" xmlns="" id="{25ADCCBE-4B4D-41ED-BA73-FC7D2AD80B5D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8572528" y="-18"/>
            <a:ext cx="450360" cy="588600"/>
          </a:xfrm>
          <a:prstGeom prst="rect">
            <a:avLst/>
          </a:prstGeom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7EF74C0-DC2C-4953-8F74-BDC1D102D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15566"/>
            <a:ext cx="5370958" cy="376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4F5C2E2-983B-4171-914C-B73538EE88E8}"/>
              </a:ext>
            </a:extLst>
          </p:cNvPr>
          <p:cNvSpPr txBox="1"/>
          <p:nvPr/>
        </p:nvSpPr>
        <p:spPr>
          <a:xfrm>
            <a:off x="5724129" y="907964"/>
            <a:ext cx="32403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Помните: </a:t>
            </a:r>
            <a:r>
              <a:rPr lang="ru-RU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 предмета может скрывать его настоящее назначение. В качестве камуфляжа для взрывных устройств используются самые обычные бытовые предметы: сумки, пакеты, коробки, игрушки и т.п.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CC5FF41-2565-49D7-A596-775D2EA9DCC4}"/>
              </a:ext>
            </a:extLst>
          </p:cNvPr>
          <p:cNvSpPr txBox="1"/>
          <p:nvPr/>
        </p:nvSpPr>
        <p:spPr>
          <a:xfrm>
            <a:off x="5724128" y="2499742"/>
            <a:ext cx="324035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управление МЧС России по Томской области напоминает </a:t>
            </a:r>
            <a:r>
              <a:rPr lang="ru-RU" sz="1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телефон вызова экстренных служб - «112»</a:t>
            </a:r>
            <a:r>
              <a:rPr lang="ru-RU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Звонки на этот номер осуществляются с телефонов любых операторов сотовой связи, а также с домашних телефонов.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382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3478"/>
            <a:ext cx="8104984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76777" tIns="38387" rIns="76777" bIns="38387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dirty="0">
                <a:solidFill>
                  <a:schemeClr val="bg1"/>
                </a:solidFill>
              </a:rPr>
              <a:t> «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Безопасное селфи»</a:t>
            </a: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7010073" y="4785415"/>
            <a:ext cx="2133927" cy="35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42" tIns="40515" rIns="81042" bIns="40515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50046" indent="122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701316" indent="122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052585" indent="122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403859" indent="122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1756339" algn="l" defTabSz="702535" rtl="0" eaLnBrk="1" latinLnBrk="0" hangingPunct="1"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107610" algn="l" defTabSz="702535" rtl="0" eaLnBrk="1" latinLnBrk="0" hangingPunct="1"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2458879" algn="l" defTabSz="702535" rtl="0" eaLnBrk="1" latinLnBrk="0" hangingPunct="1"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2810147" algn="l" defTabSz="702535" rtl="0" eaLnBrk="1" latinLnBrk="0" hangingPunct="1">
              <a:defRPr sz="1600" kern="120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8E5950-8753-4375-84F4-5531A1CB2B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642924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10">
            <a:extLst>
              <a:ext uri="{FF2B5EF4-FFF2-40B4-BE49-F238E27FC236}">
                <a16:creationId xmlns:a16="http://schemas.microsoft.com/office/drawing/2014/main" xmlns="" id="{25ADCCBE-4B4D-41ED-BA73-FC7D2AD80B5D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8572528" y="-18"/>
            <a:ext cx="450360" cy="588600"/>
          </a:xfrm>
          <a:prstGeom prst="rect">
            <a:avLst/>
          </a:prstGeom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0FF3B000-B071-4823-BB8E-7C14D810AC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199" b="1001"/>
          <a:stretch/>
        </p:blipFill>
        <p:spPr bwMode="auto">
          <a:xfrm>
            <a:off x="323528" y="730323"/>
            <a:ext cx="2789237" cy="436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697A9A7-2D43-4F98-894C-526B969D5AC8}"/>
              </a:ext>
            </a:extLst>
          </p:cNvPr>
          <p:cNvSpPr txBox="1"/>
          <p:nvPr/>
        </p:nvSpPr>
        <p:spPr>
          <a:xfrm>
            <a:off x="3325101" y="843558"/>
            <a:ext cx="547260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Чтобы уберечь себя от опасности, надо знать правила по созданию </a:t>
            </a:r>
            <a:r>
              <a:rPr lang="ru-RU" sz="1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безопасного «селфи»</a:t>
            </a:r>
            <a:r>
              <a:rPr lang="ru-RU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base"/>
            <a:r>
              <a:rPr lang="ru-RU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при создании фотоснимка на воде следует помнить о равновесии. Утратив бдительность, легко потерять координацию движений и упасть в воду;</a:t>
            </a:r>
          </a:p>
          <a:p>
            <a:pPr algn="just" fontAlgn="base"/>
            <a:r>
              <a:rPr lang="ru-RU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особенной популярностью в последнее время пользуются «селфи», сделанные на высоте. Головокружительные пейзажи – это не только красиво, но и опасно; </a:t>
            </a:r>
          </a:p>
          <a:p>
            <a:pPr algn="just"/>
            <a:r>
              <a:rPr lang="ru-RU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убедитесь, что вы находитесь на безопасном расстоянии от:</a:t>
            </a:r>
          </a:p>
          <a:p>
            <a:pPr algn="just"/>
            <a:r>
              <a:rPr lang="ru-RU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движущегося транспорта;  хищников; проводов под напряжением;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</a:t>
            </a:r>
            <a:r>
              <a:rPr lang="ru-RU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 держите в руках объекты, представляющие опасность:</a:t>
            </a:r>
          </a:p>
          <a:p>
            <a:pPr algn="just"/>
            <a:r>
              <a:rPr lang="ru-RU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острые предметы и оружие; работающие электроприборы и строительные инструменты; источники открытого огня;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</a:t>
            </a:r>
            <a:r>
              <a:rPr lang="ru-RU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бедитесь, что ваше положение в пространстве устойчиво:</a:t>
            </a:r>
          </a:p>
          <a:p>
            <a:pPr algn="just"/>
            <a:r>
              <a:rPr lang="ru-RU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находитесь на твердой поверхности; сохраняйте равновесие, защищены от возможности упасть; опираетесь на объекты и конструкции, которые надежно закреплены.</a:t>
            </a:r>
          </a:p>
          <a:p>
            <a:pPr algn="just" fontAlgn="base"/>
            <a:endParaRPr lang="ru-RU" sz="14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0652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2886</TotalTime>
  <Words>621</Words>
  <Application>Microsoft Office PowerPoint</Application>
  <PresentationFormat>Экран (16:9)</PresentationFormat>
  <Paragraphs>69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Тарасов</dc:creator>
  <cp:lastModifiedBy>kondrateva_to</cp:lastModifiedBy>
  <cp:revision>617</cp:revision>
  <cp:lastPrinted>2022-03-17T07:30:04Z</cp:lastPrinted>
  <dcterms:created xsi:type="dcterms:W3CDTF">2015-10-04T15:24:28Z</dcterms:created>
  <dcterms:modified xsi:type="dcterms:W3CDTF">2025-04-07T04:46:44Z</dcterms:modified>
</cp:coreProperties>
</file>